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4" r:id="rId5"/>
    <p:sldId id="259" r:id="rId6"/>
    <p:sldId id="275" r:id="rId7"/>
    <p:sldId id="260" r:id="rId8"/>
    <p:sldId id="270" r:id="rId9"/>
    <p:sldId id="261" r:id="rId10"/>
    <p:sldId id="279" r:id="rId11"/>
    <p:sldId id="268" r:id="rId12"/>
    <p:sldId id="269" r:id="rId13"/>
    <p:sldId id="262" r:id="rId14"/>
    <p:sldId id="263" r:id="rId15"/>
    <p:sldId id="273" r:id="rId16"/>
    <p:sldId id="266" r:id="rId17"/>
    <p:sldId id="277" r:id="rId18"/>
    <p:sldId id="265" r:id="rId19"/>
    <p:sldId id="280" r:id="rId20"/>
    <p:sldId id="278" r:id="rId21"/>
    <p:sldId id="271" r:id="rId22"/>
  </p:sldIdLst>
  <p:sldSz cx="9144000" cy="5143500" type="screen16x9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50" y="5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DBE1-A853-4F4A-9D0E-B0FFFE80D22B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DCD0C-31D5-4B8D-A2B9-3BA4CF2E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9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DCD0C-31D5-4B8D-A2B9-3BA4CF2E8C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6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6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4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3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66801-635C-CC4C-B63B-AA15A72A821C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1228-31B6-4449-8A6B-FCDA4395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2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lide1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867" y="3821258"/>
            <a:ext cx="5206819" cy="678649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Mixed </a:t>
            </a: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Messages</a:t>
            </a:r>
            <a:br>
              <a:rPr lang="en-US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5486400" cy="3240881"/>
          </a:xfrm>
        </p:spPr>
      </p:sp>
      <p:pic>
        <p:nvPicPr>
          <p:cNvPr id="5" name="Picture 6" descr="C:\Documents and Settings\Dwhitham\Desktop\Immigration Policy That WOrks For Workers\Converted pictures\Picture40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82" y="270076"/>
            <a:ext cx="6922236" cy="378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4229844"/>
            <a:ext cx="9144793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1202"/>
            <a:ext cx="8229600" cy="857250"/>
          </a:xfrm>
        </p:spPr>
        <p:txBody>
          <a:bodyPr/>
          <a:lstStyle/>
          <a:p>
            <a:r>
              <a:rPr lang="en-US" b="1" dirty="0" smtClean="0"/>
              <a:t>H-1B Visas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139"/>
            <a:ext cx="2889682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Needs reform, not expansion</a:t>
            </a:r>
          </a:p>
          <a:p>
            <a:r>
              <a:rPr lang="en-US" dirty="0" smtClean="0"/>
              <a:t>DC 37 IT workers</a:t>
            </a:r>
          </a:p>
          <a:p>
            <a:r>
              <a:rPr lang="en-US" dirty="0" smtClean="0"/>
              <a:t>Offshoring jobs</a:t>
            </a:r>
          </a:p>
          <a:p>
            <a:endParaRPr lang="en-US" dirty="0" smtClean="0"/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540"/>
            <a:ext cx="9144000" cy="1088571"/>
          </a:xfrm>
          <a:prstGeom prst="rect">
            <a:avLst/>
          </a:prstGeom>
        </p:spPr>
      </p:pic>
      <p:pic>
        <p:nvPicPr>
          <p:cNvPr id="5" name="Picture 2" descr="http://www.dc37.net/news/PEP/5_2006/images/immigrant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000">
            <a:off x="3707529" y="846790"/>
            <a:ext cx="4060453" cy="34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Enforcement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Congress: GOP-majority </a:t>
            </a:r>
            <a:r>
              <a:rPr lang="en-US" dirty="0"/>
              <a:t>f</a:t>
            </a:r>
            <a:r>
              <a:rPr lang="en-US" dirty="0" smtClean="0"/>
              <a:t>ocus</a:t>
            </a:r>
          </a:p>
          <a:p>
            <a:r>
              <a:rPr lang="en-US" dirty="0" smtClean="0"/>
              <a:t>Trump takes it further</a:t>
            </a:r>
          </a:p>
          <a:p>
            <a:r>
              <a:rPr lang="en-US" dirty="0" smtClean="0"/>
              <a:t>DHS overreach </a:t>
            </a:r>
          </a:p>
          <a:p>
            <a:endParaRPr lang="en-US" dirty="0"/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Obama Steps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534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Deferred Action for Childhood Arrivals (DACA)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How many </a:t>
            </a:r>
            <a:r>
              <a:rPr lang="en-US" b="1" dirty="0" err="1" smtClean="0"/>
              <a:t>DREAMers</a:t>
            </a:r>
            <a:r>
              <a:rPr lang="en-US" b="1" dirty="0" smtClean="0"/>
              <a:t> are no longer deportable?</a:t>
            </a:r>
          </a:p>
          <a:p>
            <a:pPr marL="971550" lvl="1" indent="-514350" algn="ctr">
              <a:buAutoNum type="alphaLcParenR"/>
            </a:pPr>
            <a:r>
              <a:rPr lang="en-US" b="1" dirty="0" smtClean="0"/>
              <a:t>400,000+</a:t>
            </a:r>
          </a:p>
          <a:p>
            <a:pPr marL="971550" lvl="1" indent="-514350" algn="ctr">
              <a:buAutoNum type="alphaLcParenR"/>
            </a:pPr>
            <a:r>
              <a:rPr lang="en-US" b="1" dirty="0" smtClean="0"/>
              <a:t>500,000+</a:t>
            </a:r>
          </a:p>
          <a:p>
            <a:pPr marL="971550" lvl="1" indent="-514350" algn="ctr">
              <a:buAutoNum type="alphaLcParenR"/>
            </a:pPr>
            <a:r>
              <a:rPr lang="en-US" b="1" dirty="0" smtClean="0"/>
              <a:t>600,000+</a:t>
            </a:r>
          </a:p>
          <a:p>
            <a:pPr marL="971550" lvl="1" indent="-514350" algn="ctr">
              <a:buAutoNum type="alphaLcParenR"/>
            </a:pPr>
            <a:r>
              <a:rPr lang="en-US" b="1" dirty="0" smtClean="0"/>
              <a:t>700,000+</a:t>
            </a:r>
            <a:endParaRPr lang="en-US" dirty="0" smtClean="0"/>
          </a:p>
          <a:p>
            <a:r>
              <a:rPr lang="en-US" dirty="0" smtClean="0"/>
              <a:t>Positive economic impact</a:t>
            </a:r>
          </a:p>
          <a:p>
            <a:pPr lvl="1"/>
            <a:endParaRPr lang="en-US" dirty="0"/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5808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DAPA/DACA+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929"/>
            <a:ext cx="8229600" cy="3394472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arents of citizens and LPR’s</a:t>
            </a:r>
          </a:p>
          <a:p>
            <a:pPr lvl="1"/>
            <a:r>
              <a:rPr lang="en-US" dirty="0" smtClean="0"/>
              <a:t>Not deportable; Work authorization</a:t>
            </a:r>
          </a:p>
          <a:p>
            <a:r>
              <a:rPr lang="en-US" dirty="0" smtClean="0"/>
              <a:t>More child immigrants eligible</a:t>
            </a:r>
          </a:p>
          <a:p>
            <a:r>
              <a:rPr lang="en-US" dirty="0" smtClean="0"/>
              <a:t>Total: 4-5 million with “lawful presence”</a:t>
            </a:r>
          </a:p>
          <a:p>
            <a:pPr lvl="1"/>
            <a:r>
              <a:rPr lang="en-US" dirty="0" smtClean="0"/>
              <a:t>Almost half of 11 million undocumented</a:t>
            </a:r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 smtClean="0"/>
              <a:t>Supreme Court Loss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685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4-4 decision</a:t>
            </a:r>
          </a:p>
          <a:p>
            <a:pPr lvl="1"/>
            <a:r>
              <a:rPr lang="en-US" dirty="0" smtClean="0"/>
              <a:t>Upholds lower court injunction</a:t>
            </a:r>
          </a:p>
          <a:p>
            <a:pPr lvl="1"/>
            <a:r>
              <a:rPr lang="en-US" dirty="0" smtClean="0"/>
              <a:t>Civil rights, economic justice suffers</a:t>
            </a:r>
          </a:p>
          <a:p>
            <a:pPr lvl="1"/>
            <a:r>
              <a:rPr lang="en-US" dirty="0" smtClean="0"/>
              <a:t>Need ninth justice</a:t>
            </a:r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34"/>
            <a:ext cx="8229600" cy="857250"/>
          </a:xfrm>
        </p:spPr>
        <p:txBody>
          <a:bodyPr/>
          <a:lstStyle/>
          <a:p>
            <a:r>
              <a:rPr lang="en-US" b="1" dirty="0" smtClean="0"/>
              <a:t>Economic Impact of DAPA/DACA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3084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Wages</a:t>
            </a:r>
          </a:p>
          <a:p>
            <a:r>
              <a:rPr lang="en-US" dirty="0" smtClean="0"/>
              <a:t>Taxes</a:t>
            </a:r>
          </a:p>
          <a:p>
            <a:r>
              <a:rPr lang="en-US" dirty="0" smtClean="0"/>
              <a:t>Jobs</a:t>
            </a:r>
          </a:p>
          <a:p>
            <a:r>
              <a:rPr lang="en-US" dirty="0" smtClean="0"/>
              <a:t>GDP</a:t>
            </a:r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6235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61" y="2304312"/>
            <a:ext cx="1545716" cy="425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 day no DAPA/DACA+, $8.4 million GDP lost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r="2210"/>
          <a:stretch>
            <a:fillRect/>
          </a:stretch>
        </p:blipFill>
        <p:spPr>
          <a:xfrm>
            <a:off x="2040863" y="1037059"/>
            <a:ext cx="5486400" cy="3086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8668" y="213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Yearly gains in U.S. GDP from DAPA and expanded DACA, 2015 to 2024</a:t>
            </a:r>
          </a:p>
          <a:p>
            <a:r>
              <a:rPr lang="en-US" sz="1200" dirty="0"/>
              <a:t>GDP lost each year that DAPA and expanded DACA are not implemented</a:t>
            </a:r>
          </a:p>
        </p:txBody>
      </p:sp>
      <p:pic>
        <p:nvPicPr>
          <p:cNvPr id="7" name="Picture 6" descr="Backgrd-bottom-ppt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5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/>
              <a:t>Prospects for CIR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7069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Comprehensive Immigration Reform</a:t>
            </a:r>
          </a:p>
          <a:p>
            <a:r>
              <a:rPr lang="en-US" dirty="0" smtClean="0"/>
              <a:t>Labor / Immigrant Rights Groups Redouble Efforts</a:t>
            </a:r>
          </a:p>
          <a:p>
            <a:pPr marL="0" indent="0">
              <a:buNone/>
            </a:pPr>
            <a:r>
              <a:rPr lang="en-US" dirty="0" smtClean="0"/>
              <a:t>	- San Diego Immigration Table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Civic Engagement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Elections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987">
            <a:off x="5105298" y="1037867"/>
            <a:ext cx="3658537" cy="325996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354">
            <a:off x="384753" y="-185314"/>
            <a:ext cx="5409476" cy="4470783"/>
          </a:xfrm>
          <a:prstGeom prst="rect">
            <a:avLst/>
          </a:prstGeom>
        </p:spPr>
      </p:pic>
      <p:pic>
        <p:nvPicPr>
          <p:cNvPr id="9" name="Picture 8" descr="Backgrd-bottom-ppt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" y="4070844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Immigration Reform:</a:t>
            </a:r>
            <a:br>
              <a:rPr lang="en-US" dirty="0" smtClean="0">
                <a:latin typeface="Arial Black"/>
                <a:cs typeface="Arial Black"/>
              </a:rPr>
            </a:br>
            <a:r>
              <a:rPr lang="en-US" dirty="0" smtClean="0">
                <a:latin typeface="Arial Black"/>
                <a:cs typeface="Arial Black"/>
              </a:rPr>
              <a:t>Labor &amp; Civil Rights Now!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3362" y="1063229"/>
            <a:ext cx="6941431" cy="3531394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  <a:p>
            <a:r>
              <a:rPr lang="en-US" sz="1800" dirty="0" smtClean="0">
                <a:latin typeface="Arial Unicode MS"/>
                <a:cs typeface="Arial Unicode MS"/>
              </a:rPr>
              <a:t> Scott Frey, Director</a:t>
            </a:r>
          </a:p>
          <a:p>
            <a:pPr marL="0" indent="0">
              <a:buNone/>
            </a:pPr>
            <a:r>
              <a:rPr lang="en-US" sz="1800" dirty="0" smtClean="0">
                <a:latin typeface="Arial Unicode MS"/>
                <a:cs typeface="Arial Unicode MS"/>
              </a:rPr>
              <a:t>	Federal Government Affairs, National Office</a:t>
            </a:r>
          </a:p>
          <a:p>
            <a:pPr marL="0" indent="0">
              <a:buNone/>
            </a:pPr>
            <a:endParaRPr lang="en-US" sz="1800" dirty="0">
              <a:latin typeface="Arial Unicode MS"/>
              <a:cs typeface="Arial Unicode MS"/>
            </a:endParaRPr>
          </a:p>
          <a:p>
            <a:r>
              <a:rPr lang="en-US" sz="1800" dirty="0" smtClean="0">
                <a:latin typeface="Arial Unicode MS"/>
                <a:cs typeface="Arial Unicode MS"/>
              </a:rPr>
              <a:t> Henry </a:t>
            </a:r>
            <a:r>
              <a:rPr lang="en-US" sz="1800" dirty="0" err="1" smtClean="0">
                <a:latin typeface="Arial Unicode MS"/>
                <a:cs typeface="Arial Unicode MS"/>
              </a:rPr>
              <a:t>Garrido</a:t>
            </a:r>
            <a:r>
              <a:rPr lang="en-US" sz="1800" dirty="0" smtClean="0">
                <a:latin typeface="Arial Unicode MS"/>
                <a:cs typeface="Arial Unicode MS"/>
              </a:rPr>
              <a:t>, Executive Director</a:t>
            </a:r>
            <a:endParaRPr lang="en-US" sz="1400" dirty="0">
              <a:latin typeface="Arial Unicode MS"/>
              <a:cs typeface="Arial Unicode MS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Arial Unicode MS"/>
                <a:cs typeface="Arial Unicode MS"/>
              </a:rPr>
              <a:t>District Council 37</a:t>
            </a:r>
          </a:p>
          <a:p>
            <a:pPr marL="457200" lvl="1" indent="0">
              <a:buNone/>
            </a:pPr>
            <a:endParaRPr lang="en-US" sz="1800" dirty="0">
              <a:latin typeface="Arial Unicode MS"/>
              <a:cs typeface="Arial Unicode MS"/>
            </a:endParaRPr>
          </a:p>
          <a:p>
            <a:pPr marL="457200" lvl="1" indent="0">
              <a:buNone/>
            </a:pPr>
            <a:endParaRPr lang="en-US" sz="1800" dirty="0" smtClean="0">
              <a:latin typeface="Arial Unicode MS"/>
              <a:cs typeface="Arial Unicode MS"/>
            </a:endParaRPr>
          </a:p>
          <a:p>
            <a:pPr marL="457200" lvl="1" indent="0">
              <a:buNone/>
            </a:pPr>
            <a:endParaRPr lang="en-US" sz="1800" dirty="0">
              <a:latin typeface="Arial Unicode MS"/>
              <a:cs typeface="Arial Unicode MS"/>
            </a:endParaRPr>
          </a:p>
          <a:p>
            <a:pPr marL="457200" lvl="1" indent="0">
              <a:buNone/>
            </a:pPr>
            <a:endParaRPr lang="en-US" sz="1800" dirty="0" smtClean="0">
              <a:latin typeface="Arial Unicode MS"/>
              <a:cs typeface="Arial Unicode MS"/>
            </a:endParaRPr>
          </a:p>
          <a:p>
            <a:pPr marL="457200" lvl="1" indent="0">
              <a:buNone/>
            </a:pPr>
            <a:endParaRPr lang="en-US" sz="1800" dirty="0">
              <a:latin typeface="Arial Unicode MS"/>
              <a:cs typeface="Arial Unicode MS"/>
            </a:endParaRPr>
          </a:p>
          <a:p>
            <a:pPr marL="457200" lvl="1" indent="0">
              <a:buNone/>
            </a:pPr>
            <a:endParaRPr lang="en-US" sz="1800" dirty="0" smtClean="0">
              <a:latin typeface="Arial Unicode MS"/>
              <a:cs typeface="Arial Unicode MS"/>
            </a:endParaRPr>
          </a:p>
          <a:p>
            <a:pPr marL="457200" lvl="1" indent="0">
              <a:buNone/>
            </a:pPr>
            <a:endParaRPr lang="en-US" sz="1800" dirty="0">
              <a:latin typeface="Arial Unicode MS"/>
              <a:cs typeface="Arial Unicode MS"/>
            </a:endParaRPr>
          </a:p>
          <a:p>
            <a:pPr marL="457200" lvl="1" indent="0">
              <a:buNone/>
            </a:pPr>
            <a:endParaRPr lang="en-US" sz="1800" dirty="0" smtClean="0">
              <a:latin typeface="Arial Unicode MS"/>
              <a:cs typeface="Arial Unicode MS"/>
            </a:endParaRPr>
          </a:p>
          <a:p>
            <a:pPr marL="457200" lvl="1" indent="0">
              <a:buNone/>
            </a:pPr>
            <a:endParaRPr lang="en-US" sz="1800" dirty="0" smtClean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606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DAPA Elections Impact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78" y="1290776"/>
            <a:ext cx="7190720" cy="2899484"/>
          </a:xfrm>
          <a:prstGeom prst="rect">
            <a:avLst/>
          </a:prstGeom>
        </p:spPr>
      </p:pic>
      <p:pic>
        <p:nvPicPr>
          <p:cNvPr id="5" name="Picture 4" descr="Backgrd-bottom-ppt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0260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52"/>
            <a:ext cx="8229600" cy="857250"/>
          </a:xfrm>
        </p:spPr>
        <p:txBody>
          <a:bodyPr/>
          <a:lstStyle/>
          <a:p>
            <a:r>
              <a:rPr lang="en-US" b="1" dirty="0" smtClean="0"/>
              <a:t>November 2016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198"/>
            <a:ext cx="2721006" cy="3199432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Clinton v Trump</a:t>
            </a:r>
          </a:p>
          <a:p>
            <a:r>
              <a:rPr lang="en-US" sz="4200" dirty="0" smtClean="0"/>
              <a:t>Unlock </a:t>
            </a:r>
            <a:r>
              <a:rPr lang="en-US" sz="4200" dirty="0"/>
              <a:t>power of Latino and immigrant </a:t>
            </a:r>
            <a:r>
              <a:rPr lang="en-US" sz="4200" dirty="0" smtClean="0"/>
              <a:t>vote</a:t>
            </a:r>
          </a:p>
          <a:p>
            <a:r>
              <a:rPr lang="en-US" sz="4200" dirty="0" smtClean="0"/>
              <a:t>8.8 million LPR’s eligible to become citizens</a:t>
            </a:r>
          </a:p>
          <a:p>
            <a:r>
              <a:rPr lang="en-US" sz="4200" dirty="0" smtClean="0"/>
              <a:t>Cities; immigrant rights groups; unions; media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927"/>
            <a:ext cx="9144000" cy="108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06" y="1074198"/>
            <a:ext cx="5348500" cy="29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4244"/>
            <a:ext cx="9144000" cy="108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992"/>
            <a:ext cx="8229600" cy="857250"/>
          </a:xfrm>
        </p:spPr>
        <p:txBody>
          <a:bodyPr/>
          <a:lstStyle/>
          <a:p>
            <a:r>
              <a:rPr lang="en-US" b="1" dirty="0" smtClean="0"/>
              <a:t>Nation of Immigrants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81" y="958787"/>
            <a:ext cx="3005091" cy="298776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26% of U.S</a:t>
            </a:r>
            <a:r>
              <a:rPr lang="en-US" dirty="0" smtClean="0"/>
              <a:t>. </a:t>
            </a:r>
            <a:r>
              <a:rPr lang="en-US" dirty="0"/>
              <a:t>immigrants or child of immigrants</a:t>
            </a:r>
          </a:p>
          <a:p>
            <a:r>
              <a:rPr lang="en-US" dirty="0"/>
              <a:t>47% have become U.S. citizens</a:t>
            </a:r>
          </a:p>
          <a:p>
            <a:r>
              <a:rPr lang="en-US" dirty="0"/>
              <a:t>Immigrants are 17% </a:t>
            </a:r>
            <a:r>
              <a:rPr lang="en-US" dirty="0" smtClean="0"/>
              <a:t>of </a:t>
            </a:r>
            <a:r>
              <a:rPr lang="en-US" dirty="0"/>
              <a:t>workforce</a:t>
            </a:r>
          </a:p>
          <a:p>
            <a:r>
              <a:rPr lang="en-US" dirty="0"/>
              <a:t>About 11 million unauthorized </a:t>
            </a:r>
            <a:r>
              <a:rPr lang="en-US" dirty="0" smtClean="0"/>
              <a:t>immigrants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2" descr="http://www.kasterborous.com/wordpress/wp-content/uploads/2010/dw-s7-weeping-liber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47653">
            <a:off x="3834340" y="822244"/>
            <a:ext cx="4075024" cy="3468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7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 smtClean="0"/>
              <a:t>Undocumented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What percentage of undocumented immigrants have been in the U.S. more than 10 years?</a:t>
            </a:r>
          </a:p>
          <a:p>
            <a:pPr marL="0" indent="0" algn="ctr">
              <a:buNone/>
            </a:pPr>
            <a:r>
              <a:rPr lang="en-US" sz="3600" dirty="0" smtClean="0"/>
              <a:t>a) 1/4</a:t>
            </a:r>
          </a:p>
          <a:p>
            <a:pPr marL="514350" indent="-514350" algn="ctr">
              <a:buAutoNum type="alphaLcParenR"/>
            </a:pPr>
            <a:r>
              <a:rPr lang="en-US" sz="3600" dirty="0" smtClean="0"/>
              <a:t>1/2</a:t>
            </a:r>
          </a:p>
          <a:p>
            <a:pPr marL="514350" indent="-514350" algn="ctr">
              <a:buAutoNum type="alphaLcParenR"/>
            </a:pPr>
            <a:r>
              <a:rPr lang="en-US" sz="3600" dirty="0" smtClean="0"/>
              <a:t>2/3</a:t>
            </a:r>
          </a:p>
          <a:p>
            <a:pPr marL="514350" indent="-514350" algn="ctr">
              <a:buAutoNum type="alphaLcParenR"/>
            </a:pPr>
            <a:r>
              <a:rPr lang="en-US" sz="3600" dirty="0" smtClean="0"/>
              <a:t>3/4</a:t>
            </a:r>
          </a:p>
          <a:p>
            <a:pPr marL="514350" indent="-514350" algn="ctr">
              <a:buAutoNum type="alphaLcParenR"/>
            </a:pPr>
            <a:endParaRPr lang="en-US" sz="3600" dirty="0" smtClean="0"/>
          </a:p>
        </p:txBody>
      </p:sp>
      <p:pic>
        <p:nvPicPr>
          <p:cNvPr id="5" name="Picture 4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1722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43" y="4117675"/>
            <a:ext cx="9144000" cy="108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74077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Undocumented at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82" y="922936"/>
            <a:ext cx="2712128" cy="354253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Highest rates of wage theft, sexual harassment and death/injury</a:t>
            </a:r>
          </a:p>
          <a:p>
            <a:r>
              <a:rPr lang="en-US" dirty="0" smtClean="0"/>
              <a:t>Constant threat of deportation</a:t>
            </a:r>
          </a:p>
          <a:p>
            <a:r>
              <a:rPr lang="en-US" dirty="0" smtClean="0"/>
              <a:t>Keeps workers from asserting their rights</a:t>
            </a:r>
          </a:p>
        </p:txBody>
      </p:sp>
      <p:pic>
        <p:nvPicPr>
          <p:cNvPr id="6" name="Picture 2" descr="http://blog.latinovations.com/wp-content/uploads/2010/09/Day-Labor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32943">
            <a:off x="3428612" y="876976"/>
            <a:ext cx="4102687" cy="34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True or False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4452"/>
            <a:ext cx="8229600" cy="3394472"/>
          </a:xfrm>
        </p:spPr>
        <p:txBody>
          <a:bodyPr/>
          <a:lstStyle/>
          <a:p>
            <a:r>
              <a:rPr lang="en-US" dirty="0" smtClean="0"/>
              <a:t>All immigrants have the legal right to organize into unions, regardless of work authorization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Immigrants without work authorization can get back pay and their jobs back if they are unlawfully fired for union activity</a:t>
            </a:r>
            <a:endParaRPr lang="en-US" dirty="0"/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175"/>
            <a:ext cx="91440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56" y="-1093"/>
            <a:ext cx="8229600" cy="857250"/>
          </a:xfrm>
        </p:spPr>
        <p:txBody>
          <a:bodyPr/>
          <a:lstStyle/>
          <a:p>
            <a:r>
              <a:rPr lang="en-US" b="1" dirty="0" smtClean="0"/>
              <a:t>Impacts All Workers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6645"/>
            <a:ext cx="3013968" cy="30055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Fear </a:t>
            </a:r>
            <a:r>
              <a:rPr lang="en-US" dirty="0" smtClean="0"/>
              <a:t>hurts </a:t>
            </a:r>
            <a:r>
              <a:rPr lang="en-US" dirty="0"/>
              <a:t>union organizing</a:t>
            </a:r>
          </a:p>
          <a:p>
            <a:r>
              <a:rPr lang="en-US" dirty="0" smtClean="0"/>
              <a:t>Workplace standards erode</a:t>
            </a:r>
          </a:p>
          <a:p>
            <a:r>
              <a:rPr lang="en-US" dirty="0" smtClean="0"/>
              <a:t>Wages sink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8285"/>
            <a:ext cx="9144000" cy="1088571"/>
          </a:xfrm>
          <a:prstGeom prst="rect">
            <a:avLst/>
          </a:prstGeom>
        </p:spPr>
      </p:pic>
      <p:pic>
        <p:nvPicPr>
          <p:cNvPr id="5" name="Picture 2" descr="http://www.workingclassheroes.me/wp-content/uploads/2012/08/america-wants-to-wo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03849">
            <a:off x="3770056" y="976237"/>
            <a:ext cx="3911511" cy="33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307"/>
            <a:ext cx="8229600" cy="857250"/>
          </a:xfrm>
        </p:spPr>
        <p:txBody>
          <a:bodyPr/>
          <a:lstStyle/>
          <a:p>
            <a:r>
              <a:rPr lang="en-US" b="1" dirty="0" smtClean="0"/>
              <a:t>Humanitarian Concerns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6090"/>
            <a:ext cx="2800905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Deportations destroy families</a:t>
            </a:r>
          </a:p>
          <a:p>
            <a:pPr marL="3200400" lvl="7" indent="0">
              <a:buNone/>
            </a:pPr>
            <a:endParaRPr lang="en-US" dirty="0" smtClean="0"/>
          </a:p>
          <a:p>
            <a:r>
              <a:rPr lang="en-US" dirty="0" smtClean="0"/>
              <a:t>Crime reporting affected</a:t>
            </a:r>
          </a:p>
          <a:p>
            <a:r>
              <a:rPr lang="en-US" dirty="0"/>
              <a:t>H</a:t>
            </a:r>
            <a:r>
              <a:rPr lang="en-US" dirty="0" smtClean="0"/>
              <a:t>ealth care; other basic needs</a:t>
            </a:r>
          </a:p>
          <a:p>
            <a:pPr lvl="1"/>
            <a:endParaRPr lang="en-US" dirty="0"/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402"/>
            <a:ext cx="9144000" cy="1003378"/>
          </a:xfrm>
          <a:prstGeom prst="rect">
            <a:avLst/>
          </a:prstGeom>
        </p:spPr>
      </p:pic>
      <p:pic>
        <p:nvPicPr>
          <p:cNvPr id="5" name="Picture 2" descr="http://cache.comcorpusa.com/465/348/crop/nbc33tv/media/news/NC_Deportation0511_16x9.13367675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02729">
            <a:off x="3532726" y="994845"/>
            <a:ext cx="4073790" cy="346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9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321"/>
            <a:ext cx="8229600" cy="857250"/>
          </a:xfrm>
        </p:spPr>
        <p:txBody>
          <a:bodyPr/>
          <a:lstStyle/>
          <a:p>
            <a:r>
              <a:rPr lang="en-US" b="1" dirty="0" smtClean="0"/>
              <a:t>Immigration System Broken</a:t>
            </a:r>
            <a:endParaRPr lang="en-US" b="1" dirty="0"/>
          </a:p>
        </p:txBody>
      </p:sp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2981"/>
            <a:ext cx="9144000" cy="1291375"/>
          </a:xfrm>
          <a:prstGeom prst="rect">
            <a:avLst/>
          </a:prstGeom>
        </p:spPr>
      </p:pic>
      <p:pic>
        <p:nvPicPr>
          <p:cNvPr id="5" name="Picture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5" r="4415"/>
          <a:stretch>
            <a:fillRect/>
          </a:stretch>
        </p:blipFill>
        <p:spPr>
          <a:xfrm>
            <a:off x="2578200" y="648906"/>
            <a:ext cx="3987600" cy="3394075"/>
          </a:xfrm>
        </p:spPr>
      </p:pic>
    </p:spTree>
    <p:extLst>
      <p:ext uri="{BB962C8B-B14F-4D97-AF65-F5344CB8AC3E}">
        <p14:creationId xmlns:p14="http://schemas.microsoft.com/office/powerpoint/2010/main" val="30442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346</Words>
  <Application>Microsoft Office PowerPoint</Application>
  <PresentationFormat>On-screen Show (16:9)</PresentationFormat>
  <Paragraphs>94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 Unicode MS</vt:lpstr>
      <vt:lpstr>Arial</vt:lpstr>
      <vt:lpstr>Arial Black</vt:lpstr>
      <vt:lpstr>Calibri</vt:lpstr>
      <vt:lpstr>Office Theme</vt:lpstr>
      <vt:lpstr>PowerPoint Presentation</vt:lpstr>
      <vt:lpstr>Immigration Reform: Labor &amp; Civil Rights Now!</vt:lpstr>
      <vt:lpstr>Nation of Immigrants</vt:lpstr>
      <vt:lpstr>Undocumented</vt:lpstr>
      <vt:lpstr>Undocumented at Work</vt:lpstr>
      <vt:lpstr>True or False</vt:lpstr>
      <vt:lpstr>Impacts All Workers</vt:lpstr>
      <vt:lpstr>Humanitarian Concerns</vt:lpstr>
      <vt:lpstr>Immigration System Broken</vt:lpstr>
      <vt:lpstr> Mixed Messages </vt:lpstr>
      <vt:lpstr>H-1B Visas</vt:lpstr>
      <vt:lpstr>Enforcement</vt:lpstr>
      <vt:lpstr>Obama Steps Up</vt:lpstr>
      <vt:lpstr>DAPA/DACA+</vt:lpstr>
      <vt:lpstr>Supreme Court Loss</vt:lpstr>
      <vt:lpstr>Economic Impact of DAPA/DACA</vt:lpstr>
      <vt:lpstr>Every day no DAPA/DACA+, $8.4 million GDP lost</vt:lpstr>
      <vt:lpstr>Prospects for CIR</vt:lpstr>
      <vt:lpstr>PowerPoint Presentation</vt:lpstr>
      <vt:lpstr>DAPA Elections Impact</vt:lpstr>
      <vt:lpstr>November 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Sabrina2 AFSCME</dc:creator>
  <cp:lastModifiedBy>Roma Farrar</cp:lastModifiedBy>
  <cp:revision>60</cp:revision>
  <cp:lastPrinted>2016-06-23T17:09:41Z</cp:lastPrinted>
  <dcterms:created xsi:type="dcterms:W3CDTF">2016-05-17T19:12:07Z</dcterms:created>
  <dcterms:modified xsi:type="dcterms:W3CDTF">2016-06-23T21:07:04Z</dcterms:modified>
</cp:coreProperties>
</file>