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73159" autoAdjust="0"/>
  </p:normalViewPr>
  <p:slideViewPr>
    <p:cSldViewPr snapToGrid="0" showGuides="1">
      <p:cViewPr varScale="1">
        <p:scale>
          <a:sx n="76" d="100"/>
          <a:sy n="76" d="100"/>
        </p:scale>
        <p:origin x="120" y="13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D575BD-100E-4F44-9B33-BDEE9F3CEEDE}" type="datetimeFigureOut">
              <a:rPr lang="en-US" smtClean="0"/>
              <a:t>6/13/2016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1D538B-940E-4374-B92B-0C3038C99556}" type="slidenum">
              <a:rPr lang="en-US" smtClean="0"/>
              <a:t>‹#›</a:t>
            </a:fld>
            <a:endParaRPr lang="en-US"/>
          </a:p>
        </p:txBody>
      </p:sp>
    </p:spTree>
    <p:extLst>
      <p:ext uri="{BB962C8B-B14F-4D97-AF65-F5344CB8AC3E}">
        <p14:creationId xmlns:p14="http://schemas.microsoft.com/office/powerpoint/2010/main" val="10562312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Advocacy</a:t>
            </a:r>
            <a:r>
              <a:rPr lang="en-US" b="0" baseline="0" dirty="0" smtClean="0"/>
              <a:t> </a:t>
            </a:r>
            <a:r>
              <a:rPr lang="en-US" b="0" i="1" baseline="0" dirty="0" smtClean="0"/>
              <a:t>(noun)</a:t>
            </a:r>
            <a:r>
              <a:rPr lang="en-US" b="1" baseline="0" dirty="0" smtClean="0"/>
              <a:t>: </a:t>
            </a:r>
            <a:r>
              <a:rPr lang="en-US" dirty="0" smtClean="0"/>
              <a:t>The act of pleading or arguing in favor of something, such as a cause, idea, or policy; active support. </a:t>
            </a:r>
          </a:p>
          <a:p>
            <a:endParaRPr lang="en-US" dirty="0" smtClean="0"/>
          </a:p>
          <a:p>
            <a:r>
              <a:rPr lang="en-US" dirty="0" smtClean="0"/>
              <a:t>Nearly all of us have supported a political candidates an election. But issue</a:t>
            </a:r>
            <a:r>
              <a:rPr lang="en-US" baseline="0" dirty="0" smtClean="0"/>
              <a:t> based advocacy is a bit different, this is a process to pressure elected and government officials into creating regulations that favor working people. Ultimately, there is no right or wrong way to advocate for an issue, the name of the game is pressure, pressure, pressure! So choose your favorite tactic and start advocating. </a:t>
            </a:r>
            <a:endParaRPr lang="en-US" dirty="0" smtClean="0"/>
          </a:p>
          <a:p>
            <a:endParaRPr lang="en-US" dirty="0" smtClean="0"/>
          </a:p>
          <a:p>
            <a:r>
              <a:rPr lang="en-US" dirty="0" smtClean="0"/>
              <a:t>In an advocacy campaign</a:t>
            </a:r>
            <a:r>
              <a:rPr lang="en-US" baseline="0" dirty="0" smtClean="0"/>
              <a:t> </a:t>
            </a:r>
            <a:r>
              <a:rPr lang="en-US" dirty="0" smtClean="0"/>
              <a:t>the people set the agenda, form coalitions, try to gain media presence and woo elected officials into </a:t>
            </a:r>
            <a:r>
              <a:rPr lang="en-US" dirty="0" smtClean="0"/>
              <a:t>supporting </a:t>
            </a:r>
            <a:r>
              <a:rPr lang="en-US" dirty="0" smtClean="0"/>
              <a:t>the</a:t>
            </a:r>
            <a:r>
              <a:rPr lang="en-US" baseline="0" dirty="0" smtClean="0"/>
              <a:t> issue at hand. </a:t>
            </a:r>
          </a:p>
          <a:p>
            <a:endParaRPr lang="en-US" baseline="0" dirty="0" smtClean="0"/>
          </a:p>
          <a:p>
            <a:r>
              <a:rPr lang="en-US" baseline="0" dirty="0" smtClean="0"/>
              <a:t>Advocating for an issue takes time and commitment. When lawmakers wont take a stand for working people it is our job to move the marker, our lives depend on it. </a:t>
            </a:r>
            <a:endParaRPr lang="en-US" dirty="0"/>
          </a:p>
        </p:txBody>
      </p:sp>
      <p:sp>
        <p:nvSpPr>
          <p:cNvPr id="4" name="Slide Number Placeholder 3"/>
          <p:cNvSpPr>
            <a:spLocks noGrp="1"/>
          </p:cNvSpPr>
          <p:nvPr>
            <p:ph type="sldNum" sz="quarter" idx="10"/>
          </p:nvPr>
        </p:nvSpPr>
        <p:spPr/>
        <p:txBody>
          <a:bodyPr/>
          <a:lstStyle/>
          <a:p>
            <a:fld id="{CC7B473C-2330-4DB4-AF0C-0F1E8952BD01}"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41015051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F66801-635C-CC4C-B63B-AA15A72A821C}" type="datetimeFigureOut">
              <a:rPr lang="en-US" smtClean="0">
                <a:solidFill>
                  <a:prstClr val="black">
                    <a:tint val="75000"/>
                  </a:prstClr>
                </a:solidFill>
              </a:rPr>
              <a:pPr/>
              <a:t>6/13/2016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2D51228-31B6-4449-8A6B-FCDA4395D9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86759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F66801-635C-CC4C-B63B-AA15A72A821C}" type="datetimeFigureOut">
              <a:rPr lang="en-US" smtClean="0">
                <a:solidFill>
                  <a:prstClr val="black">
                    <a:tint val="75000"/>
                  </a:prstClr>
                </a:solidFill>
              </a:rPr>
              <a:pPr/>
              <a:t>6/13/2016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2D51228-31B6-4449-8A6B-FCDA4395D9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49604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06375"/>
            <a:ext cx="2743200" cy="438785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06375"/>
            <a:ext cx="8026400" cy="43878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F66801-635C-CC4C-B63B-AA15A72A821C}" type="datetimeFigureOut">
              <a:rPr lang="en-US" smtClean="0">
                <a:solidFill>
                  <a:prstClr val="black">
                    <a:tint val="75000"/>
                  </a:prstClr>
                </a:solidFill>
              </a:rPr>
              <a:pPr/>
              <a:t>6/13/2016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2D51228-31B6-4449-8A6B-FCDA4395D9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93219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F66801-635C-CC4C-B63B-AA15A72A821C}" type="datetimeFigureOut">
              <a:rPr lang="en-US" smtClean="0">
                <a:solidFill>
                  <a:prstClr val="black">
                    <a:tint val="75000"/>
                  </a:prstClr>
                </a:solidFill>
              </a:rPr>
              <a:pPr/>
              <a:t>6/13/2016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2D51228-31B6-4449-8A6B-FCDA4395D9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9720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F66801-635C-CC4C-B63B-AA15A72A821C}" type="datetimeFigureOut">
              <a:rPr lang="en-US" smtClean="0">
                <a:solidFill>
                  <a:prstClr val="black">
                    <a:tint val="75000"/>
                  </a:prstClr>
                </a:solidFill>
              </a:rPr>
              <a:pPr/>
              <a:t>6/13/2016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2D51228-31B6-4449-8A6B-FCDA4395D9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16570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F66801-635C-CC4C-B63B-AA15A72A821C}" type="datetimeFigureOut">
              <a:rPr lang="en-US" smtClean="0">
                <a:solidFill>
                  <a:prstClr val="black">
                    <a:tint val="75000"/>
                  </a:prstClr>
                </a:solidFill>
              </a:rPr>
              <a:pPr/>
              <a:t>6/13/2016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2D51228-31B6-4449-8A6B-FCDA4395D9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16125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F66801-635C-CC4C-B63B-AA15A72A821C}" type="datetimeFigureOut">
              <a:rPr lang="en-US" smtClean="0">
                <a:solidFill>
                  <a:prstClr val="black">
                    <a:tint val="75000"/>
                  </a:prstClr>
                </a:solidFill>
              </a:rPr>
              <a:pPr/>
              <a:t>6/13/2016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2D51228-31B6-4449-8A6B-FCDA4395D9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61806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F66801-635C-CC4C-B63B-AA15A72A821C}" type="datetimeFigureOut">
              <a:rPr lang="en-US" smtClean="0">
                <a:solidFill>
                  <a:prstClr val="black">
                    <a:tint val="75000"/>
                  </a:prstClr>
                </a:solidFill>
              </a:rPr>
              <a:pPr/>
              <a:t>6/13/2016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2D51228-31B6-4449-8A6B-FCDA4395D9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4031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F66801-635C-CC4C-B63B-AA15A72A821C}" type="datetimeFigureOut">
              <a:rPr lang="en-US" smtClean="0">
                <a:solidFill>
                  <a:prstClr val="black">
                    <a:tint val="75000"/>
                  </a:prstClr>
                </a:solidFill>
              </a:rPr>
              <a:pPr/>
              <a:t>6/13/2016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2D51228-31B6-4449-8A6B-FCDA4395D9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24611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smtClean="0"/>
              <a:t>Click to edit Master title style</a:t>
            </a:r>
            <a:endParaRPr lang="en-US"/>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F66801-635C-CC4C-B63B-AA15A72A821C}" type="datetimeFigureOut">
              <a:rPr lang="en-US" smtClean="0">
                <a:solidFill>
                  <a:prstClr val="black">
                    <a:tint val="75000"/>
                  </a:prstClr>
                </a:solidFill>
              </a:rPr>
              <a:pPr/>
              <a:t>6/13/2016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2D51228-31B6-4449-8A6B-FCDA4395D9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63400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F66801-635C-CC4C-B63B-AA15A72A821C}" type="datetimeFigureOut">
              <a:rPr lang="en-US" smtClean="0">
                <a:solidFill>
                  <a:prstClr val="black">
                    <a:tint val="75000"/>
                  </a:prstClr>
                </a:solidFill>
              </a:rPr>
              <a:pPr/>
              <a:t>6/13/2016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2D51228-31B6-4449-8A6B-FCDA4395D9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39914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pPr defTabSz="609585"/>
            <a:fld id="{69F66801-635C-CC4C-B63B-AA15A72A821C}" type="datetimeFigureOut">
              <a:rPr lang="en-US" smtClean="0">
                <a:solidFill>
                  <a:prstClr val="black">
                    <a:tint val="75000"/>
                  </a:prstClr>
                </a:solidFill>
              </a:rPr>
              <a:pPr defTabSz="609585"/>
              <a:t>6/13/2016</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pPr defTabSz="609585"/>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pPr defTabSz="609585"/>
            <a:fld id="{92D51228-31B6-4449-8A6B-FCDA4395D965}" type="slidenum">
              <a:rPr lang="en-US" smtClean="0">
                <a:solidFill>
                  <a:prstClr val="black">
                    <a:tint val="75000"/>
                  </a:prstClr>
                </a:solidFill>
              </a:rPr>
              <a:pPr defTabSz="609585"/>
              <a:t>‹#›</a:t>
            </a:fld>
            <a:endParaRPr lang="en-US">
              <a:solidFill>
                <a:prstClr val="black">
                  <a:tint val="75000"/>
                </a:prstClr>
              </a:solidFill>
            </a:endParaRPr>
          </a:p>
        </p:txBody>
      </p:sp>
    </p:spTree>
    <p:extLst>
      <p:ext uri="{BB962C8B-B14F-4D97-AF65-F5344CB8AC3E}">
        <p14:creationId xmlns:p14="http://schemas.microsoft.com/office/powerpoint/2010/main" val="14556375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410547"/>
            <a:ext cx="12191999" cy="965581"/>
          </a:xfrm>
        </p:spPr>
        <p:txBody>
          <a:bodyPr>
            <a:noAutofit/>
          </a:bodyPr>
          <a:lstStyle/>
          <a:p>
            <a:r>
              <a:rPr lang="en-US" sz="5333" b="1" dirty="0">
                <a:latin typeface="Arial Black" panose="020B0A04020102020204" pitchFamily="34" charset="0"/>
                <a:cs typeface="Times New Roman" panose="02020603050405020304" pitchFamily="18" charset="0"/>
              </a:rPr>
              <a:t>We Must </a:t>
            </a:r>
            <a:r>
              <a:rPr lang="en-US" sz="5333" b="1" dirty="0" smtClean="0">
                <a:latin typeface="Arial Black" panose="020B0A04020102020204" pitchFamily="34" charset="0"/>
                <a:cs typeface="Times New Roman" panose="02020603050405020304" pitchFamily="18" charset="0"/>
              </a:rPr>
              <a:t>Demand Safety &amp; Health Protections </a:t>
            </a:r>
            <a:endParaRPr lang="en-US" sz="5333" b="1" dirty="0">
              <a:latin typeface="Arial Black" panose="020B0A04020102020204" pitchFamily="34" charset="0"/>
              <a:cs typeface="Times New Roman" panose="02020603050405020304" pitchFamily="18" charset="0"/>
            </a:endParaRPr>
          </a:p>
        </p:txBody>
      </p:sp>
      <p:pic>
        <p:nvPicPr>
          <p:cNvPr id="5" name="Picture 4" descr="Backgrd-bottom-ppt..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522029"/>
            <a:ext cx="12192000" cy="1451428"/>
          </a:xfrm>
          <a:prstGeom prst="rect">
            <a:avLst/>
          </a:prstGeom>
        </p:spPr>
      </p:pic>
      <p:sp>
        <p:nvSpPr>
          <p:cNvPr id="4" name="TextBox 3"/>
          <p:cNvSpPr txBox="1"/>
          <p:nvPr/>
        </p:nvSpPr>
        <p:spPr>
          <a:xfrm>
            <a:off x="6184900" y="2448516"/>
            <a:ext cx="5638800" cy="1241237"/>
          </a:xfrm>
          <a:prstGeom prst="rect">
            <a:avLst/>
          </a:prstGeom>
          <a:noFill/>
        </p:spPr>
        <p:txBody>
          <a:bodyPr wrap="square" rtlCol="0">
            <a:spAutoFit/>
          </a:bodyPr>
          <a:lstStyle/>
          <a:p>
            <a:pPr defTabSz="609585"/>
            <a:endParaRPr lang="en-US" sz="3733"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defTabSz="609585"/>
            <a:r>
              <a:rPr lang="en-US" sz="3733"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When We Fight, We Win!</a:t>
            </a:r>
          </a:p>
        </p:txBody>
      </p:sp>
      <p:pic>
        <p:nvPicPr>
          <p:cNvPr id="7" name="Content Placeholder 6"/>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212943" y="1728592"/>
            <a:ext cx="5844957" cy="3793437"/>
          </a:xfrm>
        </p:spPr>
      </p:pic>
    </p:spTree>
    <p:extLst>
      <p:ext uri="{BB962C8B-B14F-4D97-AF65-F5344CB8AC3E}">
        <p14:creationId xmlns:p14="http://schemas.microsoft.com/office/powerpoint/2010/main" val="1888844526"/>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180</Words>
  <Application>Microsoft Office PowerPoint</Application>
  <PresentationFormat>Widescreen</PresentationFormat>
  <Paragraphs>11</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 Unicode MS</vt:lpstr>
      <vt:lpstr>Arial</vt:lpstr>
      <vt:lpstr>Arial Black</vt:lpstr>
      <vt:lpstr>Calibri</vt:lpstr>
      <vt:lpstr>Times New Roman</vt:lpstr>
      <vt:lpstr>2_Office Theme</vt:lpstr>
      <vt:lpstr>We Must Demand Safety &amp; Health Protections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Must Demand Safety &amp; Health Protections </dc:title>
  <dc:creator>Keith Wrightson</dc:creator>
  <cp:lastModifiedBy>Keith Wrightson</cp:lastModifiedBy>
  <cp:revision>1</cp:revision>
  <dcterms:created xsi:type="dcterms:W3CDTF">2016-06-13T20:33:08Z</dcterms:created>
  <dcterms:modified xsi:type="dcterms:W3CDTF">2016-06-13T20:33:27Z</dcterms:modified>
</cp:coreProperties>
</file>