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9" r:id="rId3"/>
    <p:sldId id="260" r:id="rId4"/>
    <p:sldId id="269" r:id="rId5"/>
    <p:sldId id="272" r:id="rId6"/>
    <p:sldId id="273" r:id="rId7"/>
    <p:sldId id="280" r:id="rId8"/>
    <p:sldId id="340" r:id="rId9"/>
    <p:sldId id="285" r:id="rId10"/>
    <p:sldId id="342"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942"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4B693-298B-42CE-B15C-2C325C913489}"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4DB63-3CBB-4878-BB88-84E8337B9818}" type="slidenum">
              <a:rPr lang="en-US" smtClean="0"/>
              <a:t>‹#›</a:t>
            </a:fld>
            <a:endParaRPr lang="en-US"/>
          </a:p>
        </p:txBody>
      </p:sp>
    </p:spTree>
    <p:extLst>
      <p:ext uri="{BB962C8B-B14F-4D97-AF65-F5344CB8AC3E}">
        <p14:creationId xmlns:p14="http://schemas.microsoft.com/office/powerpoint/2010/main" val="80131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DonorsTrust</a:t>
            </a:r>
            <a:r>
              <a:rPr lang="en-US" dirty="0" smtClean="0"/>
              <a:t> is the conservative movement's little-known but hugely influential cash machine, a conduit for millions of dollars in anonymous donations to anti-union legal shops, climate change deniers, pro-life advocates, libertarian think tanks, media watchdog groups, and a panoply of other right-leaning causes. Wealthy conservatives use </a:t>
            </a:r>
            <a:r>
              <a:rPr lang="en-US" dirty="0" err="1" smtClean="0"/>
              <a:t>DonorsTrust</a:t>
            </a:r>
            <a:r>
              <a:rPr lang="en-US" dirty="0" smtClean="0"/>
              <a:t> as a surefire way to invest their money, fingerprint-free, with the assurance it will end up in the right hands. According to new tax filings obtained by Mother Jones, </a:t>
            </a:r>
            <a:r>
              <a:rPr lang="en-US" dirty="0" err="1" smtClean="0"/>
              <a:t>DonorsTrust</a:t>
            </a:r>
            <a:r>
              <a:rPr lang="en-US" dirty="0" smtClean="0"/>
              <a:t> is growing increasingly popular among the bankrollers of the conservative movement.</a:t>
            </a:r>
          </a:p>
          <a:p>
            <a:endParaRPr lang="en-US" dirty="0" smtClean="0"/>
          </a:p>
          <a:p>
            <a:r>
              <a:rPr lang="en-US" dirty="0" smtClean="0"/>
              <a:t>Last year, </a:t>
            </a:r>
            <a:r>
              <a:rPr lang="en-US" dirty="0" err="1" smtClean="0"/>
              <a:t>DonorsTrust</a:t>
            </a:r>
            <a:r>
              <a:rPr lang="en-US" dirty="0" smtClean="0"/>
              <a:t> (and its sister group, Donors Capital Fund) doled out a record $96 million, making it one of the largest honeypots for right-leaning groups. That's an increase from $85 million in 2011 and $78 million in 2010. </a:t>
            </a:r>
            <a:r>
              <a:rPr lang="en-US" dirty="0" err="1" smtClean="0"/>
              <a:t>DonorsTrust</a:t>
            </a:r>
            <a:r>
              <a:rPr lang="en-US" dirty="0" smtClean="0"/>
              <a:t> CEO Whitney Ball, who cofounded the group in 1999 and sometimes appears at the Koch brothers' donor summits, says the increased giving stems from her organization's growing profile and also conservative donors' anger at the Obama administration. And despite worries about donor burnout within the conservative ranks, Ball says </a:t>
            </a:r>
            <a:r>
              <a:rPr lang="en-US" dirty="0" err="1" smtClean="0"/>
              <a:t>DonorsTrust</a:t>
            </a:r>
            <a:r>
              <a:rPr lang="en-US" dirty="0" smtClean="0"/>
              <a:t> is on track for another great year in 2013.</a:t>
            </a:r>
          </a:p>
          <a:p>
            <a:endParaRPr lang="en-US" dirty="0" smtClean="0"/>
          </a:p>
          <a:p>
            <a:endParaRPr lang="en-US" dirty="0" smtClean="0"/>
          </a:p>
          <a:p>
            <a:r>
              <a:rPr lang="en-US" dirty="0" smtClean="0"/>
              <a:t>Advertise on MotherJones.com</a:t>
            </a:r>
          </a:p>
          <a:p>
            <a:endParaRPr lang="en-US" dirty="0" smtClean="0"/>
          </a:p>
          <a:p>
            <a:r>
              <a:rPr lang="en-US" dirty="0" smtClean="0"/>
              <a:t>One of the biggest winners to emerge from the hundreds of pages of </a:t>
            </a:r>
            <a:r>
              <a:rPr lang="en-US" dirty="0" err="1" smtClean="0"/>
              <a:t>DonorsTrust</a:t>
            </a:r>
            <a:r>
              <a:rPr lang="en-US" dirty="0" smtClean="0"/>
              <a:t> tax documents is the Franklin Center for Government and Public Integrity, a Virginia-based nonprofit that trains conservative and libertarian think tanks to do investigative journalism, funds right-leaning news outlets, and hires reporters for those outlets. The Franklin Center received $9.2 million from </a:t>
            </a:r>
            <a:r>
              <a:rPr lang="en-US" dirty="0" err="1" smtClean="0"/>
              <a:t>DonorsTrust</a:t>
            </a:r>
            <a:r>
              <a:rPr lang="en-US" dirty="0" smtClean="0"/>
              <a:t> and Donors Capital Fund, which accounted for nearly $8 of every $10 in grant money received by the Franklin Center in 2012. (The Franklin Center did not respond to multiple requests for comment.)</a:t>
            </a:r>
          </a:p>
          <a:p>
            <a:endParaRPr lang="en-US" dirty="0" smtClean="0"/>
          </a:p>
          <a:p>
            <a:r>
              <a:rPr lang="en-US" dirty="0" smtClean="0"/>
              <a:t>As local media coverage of state politics has dwindled, the Franklin Center—led by a former executive director of the North Dakota Republican Party—has tried to fill the void. Launched in 2009, the Franklin Center brags that it now provides 10 percent of all daily news reporting in 38 states across the country. (Franklin Center affiliates such as MarylandReporter.com, Missouri News Horizon, Texas Watchdog, and </a:t>
            </a:r>
            <a:r>
              <a:rPr lang="en-US" dirty="0" err="1" smtClean="0"/>
              <a:t>TNReport</a:t>
            </a:r>
            <a:r>
              <a:rPr lang="en-US" dirty="0" smtClean="0"/>
              <a:t>, among others, also received </a:t>
            </a:r>
            <a:r>
              <a:rPr lang="en-US" dirty="0" err="1" smtClean="0"/>
              <a:t>DonorsTrust</a:t>
            </a:r>
            <a:r>
              <a:rPr lang="en-US" dirty="0" smtClean="0"/>
              <a:t> money of their own.) Franklin Center affiliates cast themselves as "watchdogs" sniffing out government waste and corruption. Gene Gibbons, a former White House correspondent for Reuters, labeled (PDF) Franklin-backed outlets "journalism with an asterisk" that are potentially "trying to sway public opinion or promote a political agenda with deceptive means."</a:t>
            </a:r>
          </a:p>
          <a:p>
            <a:endParaRPr lang="en-US" dirty="0" smtClean="0"/>
          </a:p>
          <a:p>
            <a:r>
              <a:rPr lang="en-US" dirty="0" smtClean="0"/>
              <a:t>Other major recipients of </a:t>
            </a:r>
            <a:r>
              <a:rPr lang="en-US" dirty="0" err="1" smtClean="0"/>
              <a:t>DonorsTrust</a:t>
            </a:r>
            <a:r>
              <a:rPr lang="en-US" dirty="0" smtClean="0"/>
              <a:t> money include the </a:t>
            </a:r>
            <a:r>
              <a:rPr lang="en-US" dirty="0" err="1" smtClean="0"/>
              <a:t>Mercatus</a:t>
            </a:r>
            <a:r>
              <a:rPr lang="en-US" dirty="0" smtClean="0"/>
              <a:t> Center ($3.9 million), a libertarian think tank housed at George Mason University in Fairfax, Virginia. </a:t>
            </a:r>
            <a:r>
              <a:rPr lang="en-US" dirty="0" err="1" smtClean="0"/>
              <a:t>Mercatus</a:t>
            </a:r>
            <a:r>
              <a:rPr lang="en-US" dirty="0" smtClean="0"/>
              <a:t> has long-standing ties to the billionaire industrialist Charles Koch, who sits on the group's board; Koch's top political adviser, Richard Fink, founded </a:t>
            </a:r>
            <a:r>
              <a:rPr lang="en-US" dirty="0" err="1" smtClean="0"/>
              <a:t>Mercatus</a:t>
            </a:r>
            <a:r>
              <a:rPr lang="en-US" dirty="0" smtClean="0"/>
              <a:t> and is also a member of the think tank's board. The Committee for a Constructive Tomorrow, a leading denier of man-made climate change that publishes the skeptic site ClimateDepot.com, pocketed more than $3.34 million. And the Hudson Institute, a 52-year-old Washington-based think tank, nabbed a $4 million donation from </a:t>
            </a:r>
            <a:r>
              <a:rPr lang="en-US" dirty="0" err="1" smtClean="0"/>
              <a:t>DonorsTrust</a:t>
            </a:r>
            <a:r>
              <a:rPr lang="en-US" dirty="0" smtClean="0"/>
              <a:t>. Other big-name recipients of </a:t>
            </a:r>
            <a:r>
              <a:rPr lang="en-US" dirty="0" err="1" smtClean="0"/>
              <a:t>DonorsTrust</a:t>
            </a:r>
            <a:r>
              <a:rPr lang="en-US" dirty="0" smtClean="0"/>
              <a:t> money include the American Legislative Exchange Council, the conservative "bill mill"; the State Policy Network, which oversees state-level conservative think tanks in all 50 states; and the charitable arm of the Koch-funded Americans for Prosperity advocacy group. </a:t>
            </a:r>
            <a:r>
              <a:rPr lang="en-US" dirty="0" err="1" smtClean="0"/>
              <a:t>DonorsTrust</a:t>
            </a:r>
            <a:r>
              <a:rPr lang="en-US" dirty="0" smtClean="0"/>
              <a:t> does not fund so-called 501(c)(4) groups, the kind of politically active nonprofits that played an outsize role in the 2012 elections.</a:t>
            </a:r>
          </a:p>
          <a:p>
            <a:endParaRPr lang="en-US" dirty="0" smtClean="0"/>
          </a:p>
          <a:p>
            <a:r>
              <a:rPr lang="en-US" dirty="0" err="1" smtClean="0"/>
              <a:t>DonorsTrust</a:t>
            </a:r>
            <a:r>
              <a:rPr lang="en-US" dirty="0" smtClean="0"/>
              <a:t> is not the actual source of all the money it disperses. It's a "donor-advised fund," which is different from a traditional family foundation. People who donate to </a:t>
            </a:r>
            <a:r>
              <a:rPr lang="en-US" dirty="0" err="1" smtClean="0"/>
              <a:t>DonorsTrust</a:t>
            </a:r>
            <a:r>
              <a:rPr lang="en-US" dirty="0" smtClean="0"/>
              <a:t> don't have the final say over where their money goes, but they do get to recommend what they want to fund. (Because </a:t>
            </a:r>
            <a:r>
              <a:rPr lang="en-US" dirty="0" err="1" smtClean="0"/>
              <a:t>DonorsTrust</a:t>
            </a:r>
            <a:r>
              <a:rPr lang="en-US" dirty="0" smtClean="0"/>
              <a:t> advertises itself as a right-leaning organization, there's no concern that the money will go to liberal outfits.) By giving up some control of their money, </a:t>
            </a:r>
            <a:r>
              <a:rPr lang="en-US" dirty="0" err="1" smtClean="0"/>
              <a:t>DonorsTrust</a:t>
            </a:r>
            <a:r>
              <a:rPr lang="en-US" dirty="0" smtClean="0"/>
              <a:t> contributors get a bigger tax write-off.</a:t>
            </a:r>
          </a:p>
          <a:p>
            <a:endParaRPr lang="en-US" dirty="0" smtClean="0"/>
          </a:p>
          <a:p>
            <a:r>
              <a:rPr lang="en-US" dirty="0" err="1" smtClean="0"/>
              <a:t>DonorsTrust</a:t>
            </a:r>
            <a:r>
              <a:rPr lang="en-US" dirty="0" smtClean="0"/>
              <a:t> isn't the only donor-advised fund on the ideological spectrum. On the left there's the Tides Foundation, which also accepts anonymous donations and gives out money to thousands of progressive nonprofits each year (including Mother Jones' parent nonprofit, the Foundation for National Progress).</a:t>
            </a:r>
          </a:p>
          <a:p>
            <a:endParaRPr lang="en-US" dirty="0" smtClean="0"/>
          </a:p>
          <a:p>
            <a:r>
              <a:rPr lang="en-US" dirty="0" smtClean="0"/>
              <a:t>Like Tides, </a:t>
            </a:r>
            <a:r>
              <a:rPr lang="en-US" dirty="0" err="1" smtClean="0"/>
              <a:t>DonorsTrust</a:t>
            </a:r>
            <a:r>
              <a:rPr lang="en-US" dirty="0" smtClean="0"/>
              <a:t> legally doesn't have to reveal its contributors, but a small handful of them have disclosed their contributions. As I previously reported, the Knowledge and Progress Fund, a 501(c)(3) nonprofit connected to Charles Koch, gave $2 million to </a:t>
            </a:r>
            <a:r>
              <a:rPr lang="en-US" dirty="0" err="1" smtClean="0"/>
              <a:t>DonorsTrust</a:t>
            </a:r>
            <a:r>
              <a:rPr lang="en-US" dirty="0" smtClean="0"/>
              <a:t> in 2010, and the charity run by Amway cofounder Richard </a:t>
            </a:r>
            <a:r>
              <a:rPr lang="en-US" dirty="0" err="1" smtClean="0"/>
              <a:t>DeVos</a:t>
            </a:r>
            <a:r>
              <a:rPr lang="en-US" dirty="0" smtClean="0"/>
              <a:t> gave $1 million in 2009 and $1.5 million in 2010.</a:t>
            </a:r>
          </a:p>
          <a:p>
            <a:endParaRPr lang="en-US" dirty="0" smtClean="0"/>
          </a:p>
          <a:p>
            <a:r>
              <a:rPr lang="en-US" dirty="0" smtClean="0"/>
              <a:t>These wealthy conservatives and libertarians are drawn by </a:t>
            </a:r>
            <a:r>
              <a:rPr lang="en-US" dirty="0" err="1" smtClean="0"/>
              <a:t>DonorTrust's</a:t>
            </a:r>
            <a:r>
              <a:rPr lang="en-US" dirty="0" smtClean="0"/>
              <a:t> iron-clad promise, Ball says, that it will never let their money end up in the hands of left-leaning groups. As I wrote in February:</a:t>
            </a:r>
          </a:p>
          <a:p>
            <a:endParaRPr lang="en-US" dirty="0" smtClean="0"/>
          </a:p>
          <a:p>
            <a:r>
              <a:rPr lang="en-US" dirty="0" smtClean="0"/>
              <a:t>Rich folks can give to </a:t>
            </a:r>
            <a:r>
              <a:rPr lang="en-US" dirty="0" err="1" smtClean="0"/>
              <a:t>DonorsTrust</a:t>
            </a:r>
            <a:r>
              <a:rPr lang="en-US" dirty="0" smtClean="0"/>
              <a:t> and rest easy knowing that their millions will continue bankrolling the conservative movement long into the future, even after their death. They don't have to worry that, after they die, their heirs and trustees will use their bucks for causes they would never support. Ball points to the Ford Foundation as one example of a major charity that, in her view, drifted leftward over time and away from the ideals of man who started it, industrialist </a:t>
            </a:r>
            <a:r>
              <a:rPr lang="en-US" dirty="0" err="1" smtClean="0"/>
              <a:t>Edsel</a:t>
            </a:r>
            <a:r>
              <a:rPr lang="en-US" dirty="0" smtClean="0"/>
              <a:t> Ford. </a:t>
            </a:r>
            <a:r>
              <a:rPr lang="en-US" dirty="0" err="1" smtClean="0"/>
              <a:t>DonorsTrust</a:t>
            </a:r>
            <a:r>
              <a:rPr lang="en-US" dirty="0" smtClean="0"/>
              <a:t> promises its funders that conservative money stays with conservatives. "Greenpeace won't get a dime from us," Ball told the National Review in 2001.</a:t>
            </a:r>
          </a:p>
          <a:p>
            <a:endParaRPr lang="en-US" dirty="0" smtClean="0"/>
          </a:p>
          <a:p>
            <a:r>
              <a:rPr lang="en-US" dirty="0" smtClean="0"/>
              <a:t>It's a pitch that's working awfully well these days.</a:t>
            </a:r>
            <a:endParaRPr lang="en-US" dirty="0"/>
          </a:p>
        </p:txBody>
      </p:sp>
      <p:sp>
        <p:nvSpPr>
          <p:cNvPr id="4" name="Slide Number Placeholder 3"/>
          <p:cNvSpPr>
            <a:spLocks noGrp="1"/>
          </p:cNvSpPr>
          <p:nvPr>
            <p:ph type="sldNum" sz="quarter" idx="10"/>
          </p:nvPr>
        </p:nvSpPr>
        <p:spPr/>
        <p:txBody>
          <a:bodyPr/>
          <a:lstStyle/>
          <a:p>
            <a:fld id="{22F473F2-3FA5-47BE-8341-CC5C076A16F5}" type="slidenum">
              <a:rPr lang="en-US" smtClean="0"/>
              <a:t>8</a:t>
            </a:fld>
            <a:endParaRPr lang="en-US"/>
          </a:p>
        </p:txBody>
      </p:sp>
    </p:spTree>
    <p:extLst>
      <p:ext uri="{BB962C8B-B14F-4D97-AF65-F5344CB8AC3E}">
        <p14:creationId xmlns:p14="http://schemas.microsoft.com/office/powerpoint/2010/main" val="382069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F473F2-3FA5-47BE-8341-CC5C076A16F5}" type="slidenum">
              <a:rPr lang="en-US" smtClean="0"/>
              <a:t>10</a:t>
            </a:fld>
            <a:endParaRPr lang="en-US"/>
          </a:p>
        </p:txBody>
      </p:sp>
    </p:spTree>
    <p:extLst>
      <p:ext uri="{BB962C8B-B14F-4D97-AF65-F5344CB8AC3E}">
        <p14:creationId xmlns:p14="http://schemas.microsoft.com/office/powerpoint/2010/main" val="6450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0904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58172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5833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6801-635C-CC4C-B63B-AA15A72A821C}"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7056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66801-635C-CC4C-B63B-AA15A72A821C}"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2404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6801-635C-CC4C-B63B-AA15A72A821C}"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84566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66801-635C-CC4C-B63B-AA15A72A821C}"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832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66801-635C-CC4C-B63B-AA15A72A821C}"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117059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66801-635C-CC4C-B63B-AA15A72A821C}"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33376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40725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66801-635C-CC4C-B63B-AA15A72A821C}"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1228-31B6-4449-8A6B-FCDA4395D965}" type="slidenum">
              <a:rPr lang="en-US" smtClean="0"/>
              <a:t>‹#›</a:t>
            </a:fld>
            <a:endParaRPr lang="en-US"/>
          </a:p>
        </p:txBody>
      </p:sp>
    </p:spTree>
    <p:extLst>
      <p:ext uri="{BB962C8B-B14F-4D97-AF65-F5344CB8AC3E}">
        <p14:creationId xmlns:p14="http://schemas.microsoft.com/office/powerpoint/2010/main" val="304013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F66801-635C-CC4C-B63B-AA15A72A821C}" type="datetimeFigureOut">
              <a:rPr lang="en-US" smtClean="0"/>
              <a:t>6/23/2016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D51228-31B6-4449-8A6B-FCDA4395D965}" type="slidenum">
              <a:rPr lang="en-US" smtClean="0"/>
              <a:t>‹#›</a:t>
            </a:fld>
            <a:endParaRPr lang="en-US"/>
          </a:p>
        </p:txBody>
      </p:sp>
    </p:spTree>
    <p:extLst>
      <p:ext uri="{BB962C8B-B14F-4D97-AF65-F5344CB8AC3E}">
        <p14:creationId xmlns:p14="http://schemas.microsoft.com/office/powerpoint/2010/main" val="279852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carter@afscme.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g"/><Relationship Id="rId3" Type="http://schemas.openxmlformats.org/officeDocument/2006/relationships/image" Target="../media/image1.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gif"/><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57200" y="205978"/>
            <a:ext cx="8229600" cy="2080021"/>
          </a:xfrm>
        </p:spPr>
        <p:txBody>
          <a:bodyPr>
            <a:normAutofit/>
          </a:bodyPr>
          <a:lstStyle/>
          <a:p>
            <a:r>
              <a:rPr lang="en-US" dirty="0"/>
              <a:t>A Concerted Attack on Working Families</a:t>
            </a:r>
            <a:endParaRPr lang="en-US" dirty="0">
              <a:latin typeface="Arial Black"/>
              <a:cs typeface="Arial Black"/>
            </a:endParaRPr>
          </a:p>
        </p:txBody>
      </p:sp>
      <p:sp>
        <p:nvSpPr>
          <p:cNvPr id="5" name="Content Placeholder 2"/>
          <p:cNvSpPr>
            <a:spLocks noGrp="1"/>
          </p:cNvSpPr>
          <p:nvPr>
            <p:ph idx="1"/>
          </p:nvPr>
        </p:nvSpPr>
        <p:spPr>
          <a:xfrm>
            <a:off x="1183362" y="2354239"/>
            <a:ext cx="6941431" cy="2240383"/>
          </a:xfrm>
        </p:spPr>
        <p:txBody>
          <a:bodyPr/>
          <a:lstStyle/>
          <a:p>
            <a:pPr marL="0" lvl="0" indent="0" algn="ctr">
              <a:buNone/>
            </a:pPr>
            <a:r>
              <a:rPr lang="en-US" sz="2100" dirty="0"/>
              <a:t>Jane Carter, Labor Economist III</a:t>
            </a:r>
          </a:p>
          <a:p>
            <a:pPr marL="0" lvl="0" indent="0" algn="ctr">
              <a:buNone/>
            </a:pPr>
            <a:r>
              <a:rPr lang="en-US" sz="2100" dirty="0"/>
              <a:t>American Federation of State, County and Municipal Employees (AFSCME)</a:t>
            </a:r>
          </a:p>
          <a:p>
            <a:pPr marL="0" lvl="0" indent="0" algn="ctr">
              <a:buNone/>
            </a:pPr>
            <a:r>
              <a:rPr lang="en-US" sz="2100" dirty="0">
                <a:solidFill>
                  <a:prstClr val="black">
                    <a:tint val="75000"/>
                  </a:prstClr>
                </a:solidFill>
                <a:hlinkClick r:id="rId3"/>
              </a:rPr>
              <a:t>jcarter@afscme.org</a:t>
            </a:r>
            <a:r>
              <a:rPr lang="en-US" sz="2100" dirty="0">
                <a:solidFill>
                  <a:prstClr val="black">
                    <a:tint val="75000"/>
                  </a:prstClr>
                </a:solidFill>
              </a:rPr>
              <a:t>  </a:t>
            </a:r>
          </a:p>
        </p:txBody>
      </p:sp>
    </p:spTree>
    <p:extLst>
      <p:ext uri="{BB962C8B-B14F-4D97-AF65-F5344CB8AC3E}">
        <p14:creationId xmlns:p14="http://schemas.microsoft.com/office/powerpoint/2010/main" val="1460694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788" t="23173" r="22793" b="21648"/>
          <a:stretch/>
        </p:blipFill>
        <p:spPr bwMode="auto">
          <a:xfrm>
            <a:off x="200891" y="17436"/>
            <a:ext cx="8797635" cy="5089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0111301">
            <a:off x="-442626" y="1820846"/>
            <a:ext cx="9474972" cy="1569660"/>
          </a:xfrm>
          <a:prstGeom prst="rect">
            <a:avLst/>
          </a:prstGeom>
          <a:noFill/>
        </p:spPr>
        <p:txBody>
          <a:bodyPr wrap="square" rtlCol="0">
            <a:spAutoFit/>
          </a:bodyPr>
          <a:lstStyle/>
          <a:p>
            <a:pPr algn="ctr"/>
            <a:r>
              <a:rPr lang="en-US" sz="9600" dirty="0" smtClean="0">
                <a:ln w="63500">
                  <a:solidFill>
                    <a:schemeClr val="tx1">
                      <a:alpha val="91000"/>
                    </a:schemeClr>
                  </a:solidFill>
                </a:ln>
                <a:solidFill>
                  <a:srgbClr val="C00000"/>
                </a:solidFill>
              </a:rPr>
              <a:t>$6,000,000,000</a:t>
            </a:r>
            <a:endParaRPr lang="en-US" sz="9600" dirty="0">
              <a:ln w="63500">
                <a:solidFill>
                  <a:schemeClr val="tx1">
                    <a:alpha val="91000"/>
                  </a:schemeClr>
                </a:solidFill>
              </a:ln>
              <a:solidFill>
                <a:srgbClr val="C00000"/>
              </a:solidFill>
            </a:endParaRPr>
          </a:p>
        </p:txBody>
      </p:sp>
    </p:spTree>
    <p:extLst>
      <p:ext uri="{BB962C8B-B14F-4D97-AF65-F5344CB8AC3E}">
        <p14:creationId xmlns:p14="http://schemas.microsoft.com/office/powerpoint/2010/main" val="305452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1314450" y="0"/>
            <a:ext cx="6115050" cy="857250"/>
          </a:xfrm>
        </p:spPr>
        <p:txBody>
          <a:bodyPr>
            <a:normAutofit fontScale="90000"/>
          </a:bodyPr>
          <a:lstStyle/>
          <a:p>
            <a:r>
              <a:rPr lang="en-US" sz="3600" b="1" dirty="0">
                <a:effectLst>
                  <a:outerShdw blurRad="38100" dist="38100" dir="2700000" algn="tl">
                    <a:srgbClr val="000000">
                      <a:alpha val="43137"/>
                    </a:srgbClr>
                  </a:outerShdw>
                </a:effectLst>
                <a:latin typeface="Adobe Gothic Std B" pitchFamily="34" charset="-128"/>
                <a:ea typeface="Adobe Gothic Std B" pitchFamily="34" charset="-128"/>
              </a:rPr>
              <a:t>Corporate “Institution Building</a:t>
            </a:r>
            <a:r>
              <a:rPr lang="en-US" sz="3600" b="1" dirty="0" smtClean="0">
                <a:effectLst>
                  <a:outerShdw blurRad="38100" dist="38100" dir="2700000" algn="tl">
                    <a:srgbClr val="000000">
                      <a:alpha val="43137"/>
                    </a:srgbClr>
                  </a:outerShdw>
                </a:effectLst>
                <a:latin typeface="Adobe Gothic Std B" pitchFamily="34" charset="-128"/>
                <a:ea typeface="Adobe Gothic Std B" pitchFamily="34" charset="-128"/>
              </a:rPr>
              <a:t>”: </a:t>
            </a:r>
            <a:br>
              <a:rPr lang="en-US" sz="3600" b="1" dirty="0" smtClean="0">
                <a:effectLst>
                  <a:outerShdw blurRad="38100" dist="38100" dir="2700000" algn="tl">
                    <a:srgbClr val="000000">
                      <a:alpha val="43137"/>
                    </a:srgbClr>
                  </a:outerShdw>
                </a:effectLst>
                <a:latin typeface="Adobe Gothic Std B" pitchFamily="34" charset="-128"/>
                <a:ea typeface="Adobe Gothic Std B" pitchFamily="34" charset="-128"/>
              </a:rPr>
            </a:br>
            <a:r>
              <a:rPr lang="en-US" sz="3600" b="1" dirty="0" smtClean="0">
                <a:effectLst>
                  <a:outerShdw blurRad="38100" dist="38100" dir="2700000" algn="tl">
                    <a:srgbClr val="000000">
                      <a:alpha val="43137"/>
                    </a:srgbClr>
                  </a:outerShdw>
                </a:effectLst>
                <a:latin typeface="Adobe Gothic Std B" pitchFamily="34" charset="-128"/>
                <a:ea typeface="Adobe Gothic Std B" pitchFamily="34" charset="-128"/>
              </a:rPr>
              <a:t>A Four-Legged Stool</a:t>
            </a:r>
            <a:endParaRPr lang="en-US" sz="3600" b="1"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pic>
        <p:nvPicPr>
          <p:cNvPr id="5" name="Picture 10" descr="ALEC – American Legislative Exchange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84" y="1382390"/>
            <a:ext cx="5083799" cy="90853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40" y="2038655"/>
            <a:ext cx="1657350" cy="1586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892" y="1800064"/>
            <a:ext cx="1771650" cy="1771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2046" y="2685889"/>
            <a:ext cx="4911828" cy="1211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689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57200" y="205979"/>
            <a:ext cx="8229600" cy="592415"/>
          </a:xfrm>
        </p:spPr>
        <p:txBody>
          <a:bodyPr>
            <a:normAutofit fontScale="90000"/>
          </a:bodyPr>
          <a:lstStyle/>
          <a:p>
            <a:r>
              <a:rPr lang="en-US" sz="5400" dirty="0">
                <a:effectLst>
                  <a:outerShdw blurRad="38100" dist="38100" dir="2700000" algn="tl">
                    <a:srgbClr val="000000">
                      <a:alpha val="43137"/>
                    </a:srgbClr>
                  </a:outerShdw>
                </a:effectLst>
                <a:latin typeface="Adobe Gothic Std B" pitchFamily="34" charset="-128"/>
                <a:ea typeface="Adobe Gothic Std B" pitchFamily="34" charset="-128"/>
              </a:rPr>
              <a:t>What Is ALEC?</a:t>
            </a:r>
            <a:endParaRPr lang="en-US" sz="5400"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25188" y="798395"/>
            <a:ext cx="8734567" cy="3343126"/>
          </a:xfrm>
        </p:spPr>
        <p:txBody>
          <a:bodyPr>
            <a:normAutofit fontScale="92500" lnSpcReduction="10000"/>
          </a:bodyPr>
          <a:lstStyle/>
          <a:p>
            <a:pPr marL="0" indent="0">
              <a:buNone/>
            </a:pPr>
            <a:r>
              <a:rPr lang="en-US" sz="2400" b="1" dirty="0" smtClean="0"/>
              <a:t>“Corporate dating service for lonely legislators and corporate special interests” </a:t>
            </a:r>
          </a:p>
          <a:p>
            <a:pPr marL="0" indent="0">
              <a:buNone/>
            </a:pPr>
            <a:r>
              <a:rPr lang="en-US" sz="1200" dirty="0" smtClean="0"/>
              <a:t>– Congressman Marc </a:t>
            </a:r>
            <a:r>
              <a:rPr lang="en-US" sz="1200" dirty="0" err="1" smtClean="0"/>
              <a:t>Pocan</a:t>
            </a:r>
            <a:r>
              <a:rPr lang="en-US" sz="1200" dirty="0" smtClean="0"/>
              <a:t> (D-WI)</a:t>
            </a:r>
          </a:p>
          <a:p>
            <a:pPr marL="0" indent="0">
              <a:buNone/>
            </a:pPr>
            <a:endParaRPr lang="en-US" sz="1000" dirty="0" smtClean="0"/>
          </a:p>
          <a:p>
            <a:pPr marL="0" indent="0">
              <a:buNone/>
            </a:pPr>
            <a:r>
              <a:rPr lang="en-US" sz="2400" b="1" dirty="0" smtClean="0"/>
              <a:t>“Stealth corporate lobbying group” </a:t>
            </a:r>
          </a:p>
          <a:p>
            <a:pPr marL="0" indent="0">
              <a:buNone/>
            </a:pPr>
            <a:r>
              <a:rPr lang="en-US" sz="1200" dirty="0" smtClean="0"/>
              <a:t>– </a:t>
            </a:r>
            <a:r>
              <a:rPr lang="en-US" sz="1200" dirty="0"/>
              <a:t>The New York </a:t>
            </a:r>
            <a:r>
              <a:rPr lang="en-US" sz="1200" dirty="0" smtClean="0"/>
              <a:t>Times</a:t>
            </a:r>
          </a:p>
          <a:p>
            <a:pPr marL="0" indent="0">
              <a:buNone/>
            </a:pPr>
            <a:endParaRPr lang="en-US" sz="1000" dirty="0"/>
          </a:p>
          <a:p>
            <a:pPr marL="0" indent="0">
              <a:buNone/>
            </a:pPr>
            <a:r>
              <a:rPr lang="en-US" sz="2400" b="1" dirty="0" smtClean="0"/>
              <a:t>“</a:t>
            </a:r>
            <a:r>
              <a:rPr lang="en-US" sz="2400" b="1" dirty="0"/>
              <a:t>A powerful, secretive organization funded by the Koch brothers and other corporate interests that is famous for drafting conservative legislation that Republican state legislatures adopt down to the last semicolon.” </a:t>
            </a:r>
          </a:p>
          <a:p>
            <a:pPr marL="0" indent="0">
              <a:buNone/>
            </a:pPr>
            <a:r>
              <a:rPr lang="en-US" sz="1200" dirty="0"/>
              <a:t>– The Washington Post’s Dana Milbank</a:t>
            </a:r>
          </a:p>
          <a:p>
            <a:pPr marL="342900" lvl="1" indent="0">
              <a:buNone/>
            </a:pPr>
            <a:endParaRPr lang="en-US" dirty="0"/>
          </a:p>
        </p:txBody>
      </p:sp>
    </p:spTree>
    <p:extLst>
      <p:ext uri="{BB962C8B-B14F-4D97-AF65-F5344CB8AC3E}">
        <p14:creationId xmlns:p14="http://schemas.microsoft.com/office/powerpoint/2010/main" val="347856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205" y="233797"/>
            <a:ext cx="4169569" cy="80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idx="1"/>
          </p:nvPr>
        </p:nvSpPr>
        <p:spPr>
          <a:xfrm>
            <a:off x="736979" y="1144842"/>
            <a:ext cx="7786048" cy="3655760"/>
          </a:xfrm>
        </p:spPr>
        <p:txBody>
          <a:bodyPr>
            <a:normAutofit/>
          </a:bodyPr>
          <a:lstStyle/>
          <a:p>
            <a:pPr marL="85725" indent="0" algn="ctr">
              <a:buNone/>
            </a:pPr>
            <a:r>
              <a:rPr lang="en-US" sz="2250" b="1" i="1" dirty="0">
                <a:latin typeface="Times Roman" pitchFamily="18" charset="0"/>
              </a:rPr>
              <a:t>“Blurring the Distinction Between Statehouse Reporting and Political Advocacy since 2009…”</a:t>
            </a:r>
          </a:p>
          <a:p>
            <a:pPr marL="85725" indent="0">
              <a:buNone/>
            </a:pPr>
            <a:endParaRPr lang="en-US" sz="750" dirty="0">
              <a:latin typeface="Times Roman" pitchFamily="18" charset="0"/>
            </a:endParaRPr>
          </a:p>
          <a:p>
            <a:pPr marL="85725" indent="0">
              <a:buNone/>
            </a:pPr>
            <a:r>
              <a:rPr lang="en-US" sz="1950" dirty="0">
                <a:latin typeface="Times Roman" pitchFamily="18" charset="0"/>
              </a:rPr>
              <a:t>Total Revenue: </a:t>
            </a:r>
            <a:r>
              <a:rPr lang="en-US" sz="1950" b="1" dirty="0">
                <a:latin typeface="Times Roman" pitchFamily="18" charset="0"/>
              </a:rPr>
              <a:t>$6.7 million</a:t>
            </a:r>
          </a:p>
          <a:p>
            <a:pPr marL="85725" indent="0">
              <a:buNone/>
            </a:pPr>
            <a:r>
              <a:rPr lang="en-US" sz="1950" dirty="0">
                <a:latin typeface="Times Roman" pitchFamily="18" charset="0"/>
              </a:rPr>
              <a:t>2011: </a:t>
            </a:r>
            <a:r>
              <a:rPr lang="en-US" sz="1950" b="1" dirty="0" err="1">
                <a:effectLst>
                  <a:outerShdw blurRad="38100" dist="38100" dir="2700000" algn="tl">
                    <a:srgbClr val="000000">
                      <a:alpha val="43137"/>
                    </a:srgbClr>
                  </a:outerShdw>
                </a:effectLst>
                <a:latin typeface="Times Roman" pitchFamily="18" charset="0"/>
              </a:rPr>
              <a:t>DonorsTrust</a:t>
            </a:r>
            <a:r>
              <a:rPr lang="en-US" sz="1950" dirty="0">
                <a:latin typeface="Times Roman" pitchFamily="18" charset="0"/>
              </a:rPr>
              <a:t> - </a:t>
            </a:r>
            <a:r>
              <a:rPr lang="en-US" sz="1950" b="1" dirty="0">
                <a:latin typeface="Times Roman" pitchFamily="18" charset="0"/>
              </a:rPr>
              <a:t>$6.3 million (95% of funding)</a:t>
            </a:r>
          </a:p>
          <a:p>
            <a:pPr marL="85725" indent="0">
              <a:buNone/>
            </a:pPr>
            <a:r>
              <a:rPr lang="en-US" sz="1950" dirty="0">
                <a:latin typeface="Times Roman" pitchFamily="18" charset="0"/>
              </a:rPr>
              <a:t>Walton Family Foundation: </a:t>
            </a:r>
            <a:r>
              <a:rPr lang="en-US" sz="1950" b="1" dirty="0">
                <a:latin typeface="Times Roman" pitchFamily="18" charset="0"/>
              </a:rPr>
              <a:t>$200,000 </a:t>
            </a:r>
            <a:r>
              <a:rPr lang="en-US" sz="1950" dirty="0">
                <a:latin typeface="Times Roman" pitchFamily="18" charset="0"/>
              </a:rPr>
              <a:t>(2013)</a:t>
            </a:r>
          </a:p>
          <a:p>
            <a:pPr marL="85725" indent="0">
              <a:buNone/>
            </a:pPr>
            <a:r>
              <a:rPr lang="en-US" sz="1950" dirty="0">
                <a:latin typeface="Times Roman" pitchFamily="18" charset="0"/>
              </a:rPr>
              <a:t>Searle Freedom Trust: </a:t>
            </a:r>
            <a:r>
              <a:rPr lang="en-US" sz="1950" b="1" dirty="0">
                <a:latin typeface="Times Roman" pitchFamily="18" charset="0"/>
              </a:rPr>
              <a:t>$125,000 </a:t>
            </a:r>
            <a:r>
              <a:rPr lang="en-US" sz="1950" dirty="0">
                <a:latin typeface="Times Roman" pitchFamily="18" charset="0"/>
              </a:rPr>
              <a:t>(2010), </a:t>
            </a:r>
            <a:r>
              <a:rPr lang="en-US" sz="1950" b="1" dirty="0">
                <a:latin typeface="Times Roman" pitchFamily="18" charset="0"/>
              </a:rPr>
              <a:t>$87,500 </a:t>
            </a:r>
            <a:r>
              <a:rPr lang="en-US" sz="1950" dirty="0">
                <a:latin typeface="Times Roman" pitchFamily="18" charset="0"/>
              </a:rPr>
              <a:t>(2011)</a:t>
            </a:r>
          </a:p>
          <a:p>
            <a:pPr marL="85725" indent="0">
              <a:buNone/>
            </a:pPr>
            <a:r>
              <a:rPr lang="en-US" sz="1950" dirty="0" err="1">
                <a:latin typeface="Times Roman" pitchFamily="18" charset="0"/>
              </a:rPr>
              <a:t>Lynde</a:t>
            </a:r>
            <a:r>
              <a:rPr lang="en-US" sz="1950" dirty="0">
                <a:latin typeface="Times Roman" pitchFamily="18" charset="0"/>
              </a:rPr>
              <a:t> and Harry Bradley Foundation: </a:t>
            </a:r>
            <a:r>
              <a:rPr lang="en-US" sz="1950" b="1" dirty="0">
                <a:latin typeface="Times Roman" pitchFamily="18" charset="0"/>
              </a:rPr>
              <a:t>$190,500 </a:t>
            </a:r>
            <a:r>
              <a:rPr lang="en-US" sz="1950" dirty="0">
                <a:latin typeface="Times Roman" pitchFamily="18" charset="0"/>
              </a:rPr>
              <a:t>(2010</a:t>
            </a:r>
            <a:r>
              <a:rPr lang="en-US" sz="1950" dirty="0" smtClean="0">
                <a:latin typeface="Times Roman" pitchFamily="18" charset="0"/>
              </a:rPr>
              <a:t>), </a:t>
            </a:r>
            <a:r>
              <a:rPr lang="en-US" sz="1950" b="1" dirty="0" smtClean="0">
                <a:latin typeface="Times Roman" pitchFamily="18" charset="0"/>
              </a:rPr>
              <a:t>$</a:t>
            </a:r>
            <a:r>
              <a:rPr lang="en-US" sz="1950" b="1" dirty="0">
                <a:latin typeface="Times Roman" pitchFamily="18" charset="0"/>
              </a:rPr>
              <a:t>50,000 </a:t>
            </a:r>
            <a:r>
              <a:rPr lang="en-US" sz="1950" dirty="0">
                <a:latin typeface="Times Roman" pitchFamily="18" charset="0"/>
              </a:rPr>
              <a:t>(2011)</a:t>
            </a:r>
          </a:p>
        </p:txBody>
      </p:sp>
      <p:sp>
        <p:nvSpPr>
          <p:cNvPr id="6" name="Title 1"/>
          <p:cNvSpPr>
            <a:spLocks noGrp="1"/>
          </p:cNvSpPr>
          <p:nvPr>
            <p:ph type="title"/>
          </p:nvPr>
        </p:nvSpPr>
        <p:spPr>
          <a:xfrm>
            <a:off x="293427" y="122852"/>
            <a:ext cx="8229600" cy="708421"/>
          </a:xfrm>
        </p:spPr>
        <p:txBody>
          <a:bodyPr>
            <a:normAutofit fontScale="90000"/>
          </a:bodyPr>
          <a:lstStyle/>
          <a:p>
            <a:pPr algn="l"/>
            <a:r>
              <a:rPr lang="en-US" b="1" dirty="0" smtClean="0">
                <a:effectLst>
                  <a:outerShdw blurRad="38100" dist="38100" dir="2700000" algn="tl">
                    <a:srgbClr val="000000">
                      <a:alpha val="43137"/>
                    </a:srgbClr>
                  </a:outerShdw>
                </a:effectLst>
              </a:rPr>
              <a:t>Franklin Center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68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57200" y="205979"/>
            <a:ext cx="8229600" cy="857250"/>
          </a:xfrm>
        </p:spPr>
        <p:txBody>
          <a:bodyPr/>
          <a:lstStyle/>
          <a:p>
            <a:pPr algn="l"/>
            <a:r>
              <a:rPr lang="en-US" b="1" dirty="0" smtClean="0">
                <a:effectLst>
                  <a:outerShdw blurRad="38100" dist="38100" dir="2700000" algn="tl">
                    <a:srgbClr val="000000">
                      <a:alpha val="43137"/>
                    </a:srgbClr>
                  </a:outerShdw>
                </a:effectLst>
              </a:rPr>
              <a:t>Americans For Prosperity </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7432964" y="91619"/>
            <a:ext cx="1324961" cy="1324961"/>
          </a:xfrm>
          <a:prstGeom prst="rect">
            <a:avLst/>
          </a:prstGeom>
        </p:spPr>
      </p:pic>
      <p:sp>
        <p:nvSpPr>
          <p:cNvPr id="6" name="Content Placeholder 2"/>
          <p:cNvSpPr>
            <a:spLocks noGrp="1"/>
          </p:cNvSpPr>
          <p:nvPr>
            <p:ph idx="1"/>
          </p:nvPr>
        </p:nvSpPr>
        <p:spPr>
          <a:xfrm>
            <a:off x="457200" y="1200151"/>
            <a:ext cx="8229600" cy="3394472"/>
          </a:xfrm>
        </p:spPr>
        <p:txBody>
          <a:bodyPr>
            <a:normAutofit/>
          </a:bodyPr>
          <a:lstStyle/>
          <a:p>
            <a:r>
              <a:rPr lang="en-US" sz="2400" dirty="0">
                <a:latin typeface="Times New Roman" panose="02020603050405020304" pitchFamily="18" charset="0"/>
                <a:cs typeface="Times New Roman" panose="02020603050405020304" pitchFamily="18" charset="0"/>
              </a:rPr>
              <a:t>ASTRO TURF?</a:t>
            </a:r>
          </a:p>
          <a:p>
            <a:r>
              <a:rPr lang="en-US" sz="2400" dirty="0">
                <a:latin typeface="Times New Roman" panose="02020603050405020304" pitchFamily="18" charset="0"/>
                <a:cs typeface="Times New Roman" panose="02020603050405020304" pitchFamily="18" charset="0"/>
              </a:rPr>
              <a:t>Established in 2003</a:t>
            </a:r>
          </a:p>
          <a:p>
            <a:r>
              <a:rPr lang="en-US" sz="2400" dirty="0">
                <a:latin typeface="Times New Roman" panose="02020603050405020304" pitchFamily="18" charset="0"/>
                <a:cs typeface="Times New Roman" panose="02020603050405020304" pitchFamily="18" charset="0"/>
              </a:rPr>
              <a:t>David Koch, Chair</a:t>
            </a:r>
          </a:p>
          <a:p>
            <a:r>
              <a:rPr lang="en-US" sz="2400" dirty="0">
                <a:latin typeface="Times New Roman" panose="02020603050405020304" pitchFamily="18" charset="0"/>
                <a:cs typeface="Times New Roman" panose="02020603050405020304" pitchFamily="18" charset="0"/>
              </a:rPr>
              <a:t>Budget surged from </a:t>
            </a:r>
            <a:r>
              <a:rPr lang="en-US" sz="2400" b="1" dirty="0">
                <a:latin typeface="Times New Roman" panose="02020603050405020304" pitchFamily="18" charset="0"/>
                <a:cs typeface="Times New Roman" panose="02020603050405020304" pitchFamily="18" charset="0"/>
              </a:rPr>
              <a:t>$7 million in 2007 </a:t>
            </a:r>
            <a:r>
              <a:rPr lang="en-US" sz="2400" dirty="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$40 million in 2010 </a:t>
            </a:r>
            <a:r>
              <a:rPr lang="en-US" sz="2400" dirty="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$115 million in 2012</a:t>
            </a:r>
          </a:p>
          <a:p>
            <a:r>
              <a:rPr lang="en-US" sz="2400" dirty="0">
                <a:latin typeface="Times New Roman" panose="02020603050405020304" pitchFamily="18" charset="0"/>
                <a:cs typeface="Times New Roman" panose="02020603050405020304" pitchFamily="18" charset="0"/>
              </a:rPr>
              <a:t>AFP reportedly </a:t>
            </a:r>
            <a:r>
              <a:rPr lang="en-US" sz="2400" b="1" dirty="0">
                <a:latin typeface="Times New Roman" panose="02020603050405020304" pitchFamily="18" charset="0"/>
                <a:cs typeface="Times New Roman" panose="02020603050405020304" pitchFamily="18" charset="0"/>
              </a:rPr>
              <a:t>plans to spend $225 million in the 2016 election cycle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319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776" y="1241002"/>
            <a:ext cx="1179435" cy="1179435"/>
          </a:xfrm>
          <a:prstGeom prst="rect">
            <a:avLst/>
          </a:prstGeom>
        </p:spPr>
      </p:pic>
      <p:pic>
        <p:nvPicPr>
          <p:cNvPr id="4" name="Picture 3" descr="Backgrd-bottom-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5" name="Content Placeholder 2"/>
          <p:cNvSpPr>
            <a:spLocks noGrp="1"/>
          </p:cNvSpPr>
          <p:nvPr>
            <p:ph idx="1"/>
          </p:nvPr>
        </p:nvSpPr>
        <p:spPr>
          <a:xfrm>
            <a:off x="1117022" y="1078561"/>
            <a:ext cx="6646717" cy="385678"/>
          </a:xfrm>
        </p:spPr>
        <p:txBody>
          <a:bodyPr/>
          <a:lstStyle/>
          <a:p>
            <a:pPr marL="0" indent="0">
              <a:buNone/>
            </a:pPr>
            <a:r>
              <a:rPr lang="en-US" sz="1500" b="1" dirty="0"/>
              <a:t>State Policy Network (SPN) has</a:t>
            </a:r>
            <a:r>
              <a:rPr lang="en-US" sz="1500" dirty="0"/>
              <a:t> </a:t>
            </a:r>
            <a:r>
              <a:rPr lang="en-US" sz="1500" b="1" dirty="0"/>
              <a:t>right-wing “think tanks”</a:t>
            </a:r>
            <a:r>
              <a:rPr lang="en-US" sz="1500" dirty="0"/>
              <a:t> in all 50 states. </a:t>
            </a:r>
            <a:endParaRPr lang="en-US" sz="1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1491614"/>
            <a:ext cx="708485" cy="708485"/>
          </a:xfrm>
          <a:prstGeom prst="rect">
            <a:avLst/>
          </a:prstGeom>
        </p:spPr>
      </p:pic>
      <p:pic>
        <p:nvPicPr>
          <p:cNvPr id="7" name="Picture 13" descr="http://www.ncpoliticalnews.com/wp-content/uploads/2013/03/Civit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8606" y="1513304"/>
            <a:ext cx="999020" cy="43224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991" y="1477092"/>
            <a:ext cx="676784" cy="724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366" y="1493096"/>
            <a:ext cx="1271588" cy="692944"/>
          </a:xfrm>
          <a:prstGeom prst="rect">
            <a:avLst/>
          </a:prstGeom>
        </p:spPr>
      </p:pic>
      <p:pic>
        <p:nvPicPr>
          <p:cNvPr id="11" name="Picture 9" descr="http://www.statebudgetsolutions.org/imgLib/20100224_MacIverInstitute.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020" y="2352610"/>
            <a:ext cx="1545032" cy="36748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305" y="2823362"/>
            <a:ext cx="1335024" cy="361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0" descr="http://www.mackinac.org/media/images/common/masthead-logo-print.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7022" y="3426604"/>
            <a:ext cx="1287011" cy="51480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6197" y="3797501"/>
            <a:ext cx="2657475" cy="264920"/>
          </a:xfrm>
          <a:prstGeom prst="rect">
            <a:avLst/>
          </a:prstGeom>
        </p:spPr>
      </p:pic>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9792" y="2239772"/>
            <a:ext cx="2656044" cy="1772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69990" y="2349332"/>
            <a:ext cx="842813" cy="907095"/>
          </a:xfrm>
          <a:prstGeom prst="rect">
            <a:avLst/>
          </a:prstGeom>
        </p:spPr>
      </p:pic>
      <p:pic>
        <p:nvPicPr>
          <p:cNvPr id="17" name="Picture 2" descr="http://www.showmeinstitute.org/templates/show-meinstitute/images/imgShowMeLogoLarg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957" y="2444960"/>
            <a:ext cx="930341" cy="86012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itle 1"/>
          <p:cNvSpPr>
            <a:spLocks noGrp="1"/>
          </p:cNvSpPr>
          <p:nvPr>
            <p:ph type="title"/>
          </p:nvPr>
        </p:nvSpPr>
        <p:spPr>
          <a:xfrm>
            <a:off x="457200" y="205979"/>
            <a:ext cx="8229600" cy="857250"/>
          </a:xfrm>
        </p:spPr>
        <p:txBody>
          <a:bodyPr/>
          <a:lstStyle/>
          <a:p>
            <a:pPr algn="l"/>
            <a:r>
              <a:rPr lang="en-US" b="1" dirty="0" smtClean="0">
                <a:effectLst>
                  <a:outerShdw blurRad="38100" dist="38100" dir="2700000" algn="tl">
                    <a:srgbClr val="000000">
                      <a:alpha val="43137"/>
                    </a:srgbClr>
                  </a:outerShdw>
                </a:effectLst>
              </a:rPr>
              <a:t>State Policy Network</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7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98764" y="205978"/>
            <a:ext cx="6702136" cy="651272"/>
          </a:xfrm>
          <a:ln w="19050" cmpd="sng">
            <a:solidFill>
              <a:schemeClr val="accent1">
                <a:alpha val="47000"/>
              </a:schemeClr>
            </a:solidFill>
          </a:ln>
        </p:spPr>
        <p:txBody>
          <a:bodyPr>
            <a:normAutofit fontScale="90000"/>
          </a:bodyPr>
          <a:lstStyle/>
          <a:p>
            <a:r>
              <a:rPr lang="en-US" dirty="0" smtClean="0"/>
              <a:t>Let’s Follow the Money…</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291" y="90054"/>
            <a:ext cx="1923941" cy="13646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51610" y="1068224"/>
            <a:ext cx="6743700" cy="2308324"/>
          </a:xfrm>
          <a:prstGeom prst="rect">
            <a:avLst/>
          </a:prstGeom>
          <a:noFill/>
        </p:spPr>
        <p:txBody>
          <a:bodyPr wrap="square" rtlCol="0">
            <a:spAutoFit/>
          </a:bodyPr>
          <a:lstStyle/>
          <a:p>
            <a:r>
              <a:rPr lang="en-US" sz="3600" b="1" dirty="0">
                <a:ln w="18000">
                  <a:noFill/>
                  <a:prstDash val="solid"/>
                  <a:miter lim="800000"/>
                </a:ln>
                <a:latin typeface="Times Roman" pitchFamily="18" charset="0"/>
              </a:rPr>
              <a:t>ALEC: $ 7.8 million</a:t>
            </a:r>
          </a:p>
          <a:p>
            <a:r>
              <a:rPr lang="en-US" sz="3600" b="1" dirty="0">
                <a:ln w="18000">
                  <a:noFill/>
                  <a:prstDash val="solid"/>
                  <a:miter lim="800000"/>
                </a:ln>
                <a:latin typeface="Times Roman" pitchFamily="18" charset="0"/>
              </a:rPr>
              <a:t>SPN: $63.8 million </a:t>
            </a:r>
            <a:r>
              <a:rPr lang="en-US" sz="1500" b="1" dirty="0">
                <a:ln w="18000">
                  <a:noFill/>
                  <a:prstDash val="solid"/>
                  <a:miter lim="800000"/>
                </a:ln>
                <a:latin typeface="Times Roman" pitchFamily="18" charset="0"/>
              </a:rPr>
              <a:t>(Not a typo)</a:t>
            </a:r>
            <a:endParaRPr lang="en-US" sz="3600" b="1" dirty="0">
              <a:ln w="18000">
                <a:noFill/>
                <a:prstDash val="solid"/>
                <a:miter lim="800000"/>
              </a:ln>
              <a:latin typeface="Times Roman" pitchFamily="18" charset="0"/>
            </a:endParaRPr>
          </a:p>
          <a:p>
            <a:r>
              <a:rPr lang="en-US" sz="3600" b="1" dirty="0">
                <a:ln w="18000">
                  <a:noFill/>
                  <a:prstDash val="solid"/>
                  <a:miter lim="800000"/>
                </a:ln>
                <a:latin typeface="Times Roman" pitchFamily="18" charset="0"/>
              </a:rPr>
              <a:t>Franklin Center: $6.9 million</a:t>
            </a:r>
          </a:p>
          <a:p>
            <a:r>
              <a:rPr lang="en-US" sz="3600" b="1" dirty="0">
                <a:ln w="18000">
                  <a:noFill/>
                  <a:prstDash val="solid"/>
                  <a:miter lim="800000"/>
                </a:ln>
                <a:latin typeface="Times Roman" pitchFamily="18" charset="0"/>
              </a:rPr>
              <a:t>AFP: </a:t>
            </a:r>
            <a:r>
              <a:rPr lang="en-US" sz="3525" b="1" dirty="0">
                <a:ln w="18000">
                  <a:noFill/>
                  <a:prstDash val="solid"/>
                  <a:miter lim="800000"/>
                </a:ln>
                <a:latin typeface="Times Roman" pitchFamily="18" charset="0"/>
              </a:rPr>
              <a:t>$122 million - $290 </a:t>
            </a:r>
            <a:r>
              <a:rPr lang="en-US" sz="3525" b="1" dirty="0" smtClean="0">
                <a:ln w="18000">
                  <a:noFill/>
                  <a:prstDash val="solid"/>
                  <a:miter lim="800000"/>
                </a:ln>
                <a:latin typeface="Times Roman" pitchFamily="18" charset="0"/>
              </a:rPr>
              <a:t>million</a:t>
            </a:r>
            <a:endParaRPr lang="en-US" sz="3525" b="1" dirty="0">
              <a:ln w="18000">
                <a:noFill/>
                <a:prstDash val="solid"/>
                <a:miter lim="800000"/>
              </a:ln>
              <a:latin typeface="Times Roman" pitchFamily="18" charset="0"/>
            </a:endParaRPr>
          </a:p>
        </p:txBody>
      </p:sp>
    </p:spTree>
    <p:extLst>
      <p:ext uri="{BB962C8B-B14F-4D97-AF65-F5344CB8AC3E}">
        <p14:creationId xmlns:p14="http://schemas.microsoft.com/office/powerpoint/2010/main" val="3020380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0"/>
            <a:ext cx="6903720"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257300" y="342900"/>
            <a:ext cx="5486400" cy="4708981"/>
          </a:xfrm>
          <a:prstGeom prst="rect">
            <a:avLst/>
          </a:prstGeom>
          <a:noFill/>
        </p:spPr>
        <p:txBody>
          <a:bodyPr wrap="square" rtlCol="0">
            <a:spAutoFit/>
          </a:bodyPr>
          <a:lstStyle/>
          <a:p>
            <a:r>
              <a:rPr lang="en-US" sz="6000" b="1" dirty="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Roman" pitchFamily="18" charset="0"/>
              </a:rPr>
              <a:t>Donor’s Trust: </a:t>
            </a:r>
            <a:r>
              <a:rPr lang="en-US" sz="6000" b="1">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Roman" pitchFamily="18" charset="0"/>
              </a:rPr>
              <a:t>The “Dark-Money </a:t>
            </a:r>
            <a:r>
              <a:rPr lang="en-US" sz="6000" b="1" dirty="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Roman" pitchFamily="18" charset="0"/>
              </a:rPr>
              <a:t>ATM for the </a:t>
            </a:r>
            <a:r>
              <a:rPr lang="en-US" sz="6000" b="1">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Roman" pitchFamily="18" charset="0"/>
              </a:rPr>
              <a:t>Right Wing”</a:t>
            </a:r>
            <a:endParaRPr lang="en-US" sz="6000" b="1" dirty="0">
              <a:ln w="1905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Roman" pitchFamily="18" charset="0"/>
            </a:endParaRPr>
          </a:p>
        </p:txBody>
      </p:sp>
    </p:spTree>
    <p:extLst>
      <p:ext uri="{BB962C8B-B14F-4D97-AF65-F5344CB8AC3E}">
        <p14:creationId xmlns:p14="http://schemas.microsoft.com/office/powerpoint/2010/main" val="2501863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d-bottom-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1521"/>
            <a:ext cx="9144000" cy="1088571"/>
          </a:xfrm>
          <a:prstGeom prst="rect">
            <a:avLst/>
          </a:prstGeom>
        </p:spPr>
      </p:pic>
      <p:sp>
        <p:nvSpPr>
          <p:cNvPr id="3" name="Title 1"/>
          <p:cNvSpPr>
            <a:spLocks noGrp="1"/>
          </p:cNvSpPr>
          <p:nvPr>
            <p:ph type="title"/>
          </p:nvPr>
        </p:nvSpPr>
        <p:spPr>
          <a:xfrm>
            <a:off x="457200" y="205979"/>
            <a:ext cx="8229600" cy="857250"/>
          </a:xfrm>
        </p:spPr>
        <p:txBody>
          <a:bodyPr/>
          <a:lstStyle/>
          <a:p>
            <a:r>
              <a:rPr lang="en-US" dirty="0" smtClean="0"/>
              <a:t>What is their goal?</a:t>
            </a:r>
            <a:endParaRPr lang="en-US" dirty="0"/>
          </a:p>
        </p:txBody>
      </p:sp>
      <p:pic>
        <p:nvPicPr>
          <p:cNvPr id="5" name="Picture 2" descr="C:\Users\jcarter\AppData\Local\Microsoft\Windows\Temporary Internet Files\Content.IE5\TUWDJWMU\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61264" y="935181"/>
            <a:ext cx="3368928" cy="3593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089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1338</Words>
  <Application>Microsoft Office PowerPoint</Application>
  <PresentationFormat>On-screen Show (16:9)</PresentationFormat>
  <Paragraphs>64</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Adobe Gothic Std B</vt:lpstr>
      <vt:lpstr>Arial</vt:lpstr>
      <vt:lpstr>Arial Black</vt:lpstr>
      <vt:lpstr>Calibri</vt:lpstr>
      <vt:lpstr>Times New Roman</vt:lpstr>
      <vt:lpstr>Times Roman</vt:lpstr>
      <vt:lpstr>Office Theme</vt:lpstr>
      <vt:lpstr>A Concerted Attack on Working Families</vt:lpstr>
      <vt:lpstr>Corporate “Institution Building”:  A Four-Legged Stool</vt:lpstr>
      <vt:lpstr>What Is ALEC?</vt:lpstr>
      <vt:lpstr>Franklin Center</vt:lpstr>
      <vt:lpstr>Americans For Prosperity </vt:lpstr>
      <vt:lpstr>State Policy Network</vt:lpstr>
      <vt:lpstr>Let’s Follow the Money…</vt:lpstr>
      <vt:lpstr>PowerPoint Presentation</vt:lpstr>
      <vt:lpstr>What is their goal?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Sabrina2 AFSCME</dc:creator>
  <cp:lastModifiedBy>Roni Beavin</cp:lastModifiedBy>
  <cp:revision>19</cp:revision>
  <dcterms:created xsi:type="dcterms:W3CDTF">2016-05-17T19:12:07Z</dcterms:created>
  <dcterms:modified xsi:type="dcterms:W3CDTF">2016-06-23T20:09:58Z</dcterms:modified>
</cp:coreProperties>
</file>