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sldIdLst>
    <p:sldId id="256" r:id="rId2"/>
    <p:sldId id="257" r:id="rId3"/>
    <p:sldId id="262" r:id="rId4"/>
    <p:sldId id="260" r:id="rId5"/>
    <p:sldId id="264" r:id="rId6"/>
    <p:sldId id="268" r:id="rId7"/>
    <p:sldId id="261" r:id="rId8"/>
    <p:sldId id="272" r:id="rId9"/>
    <p:sldId id="271" r:id="rId10"/>
    <p:sldId id="258" r:id="rId11"/>
    <p:sldId id="270" r:id="rId12"/>
    <p:sldId id="269" r:id="rId13"/>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68" userDrawn="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3266" autoAdjust="0"/>
  </p:normalViewPr>
  <p:slideViewPr>
    <p:cSldViewPr snapToGrid="0" snapToObjects="1">
      <p:cViewPr varScale="1">
        <p:scale>
          <a:sx n="63" d="100"/>
          <a:sy n="63" d="100"/>
        </p:scale>
        <p:origin x="1512" y="54"/>
      </p:cViewPr>
      <p:guideLst>
        <p:guide orient="horz" pos="1668"/>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5EB40E8-E640-42C9-9F36-40D22DA85557}" type="doc">
      <dgm:prSet loTypeId="urn:microsoft.com/office/officeart/2005/8/layout/chevron2" loCatId="process" qsTypeId="urn:microsoft.com/office/officeart/2005/8/quickstyle/simple1" qsCatId="simple" csTypeId="urn:microsoft.com/office/officeart/2005/8/colors/accent0_1" csCatId="mainScheme" phldr="1"/>
      <dgm:spPr/>
      <dgm:t>
        <a:bodyPr/>
        <a:lstStyle/>
        <a:p>
          <a:endParaRPr lang="en-US"/>
        </a:p>
      </dgm:t>
    </dgm:pt>
    <dgm:pt modelId="{3BF27B71-4129-4C16-BBC9-A3778D64723C}">
      <dgm:prSet phldrT="[Text]"/>
      <dgm:spPr/>
      <dgm:t>
        <a:bodyPr/>
        <a:lstStyle/>
        <a:p>
          <a:r>
            <a:rPr lang="en-US" dirty="0" smtClean="0"/>
            <a:t>Meet</a:t>
          </a:r>
          <a:endParaRPr lang="en-US" dirty="0"/>
        </a:p>
      </dgm:t>
    </dgm:pt>
    <dgm:pt modelId="{93FB9C44-DA05-4035-8025-B1AE918B0F13}" type="parTrans" cxnId="{E3F8ECAD-5384-4F66-9B17-8036A59C4614}">
      <dgm:prSet/>
      <dgm:spPr/>
      <dgm:t>
        <a:bodyPr/>
        <a:lstStyle/>
        <a:p>
          <a:endParaRPr lang="en-US"/>
        </a:p>
      </dgm:t>
    </dgm:pt>
    <dgm:pt modelId="{C5792A78-0126-48BC-A870-D5BFD05AC50E}" type="sibTrans" cxnId="{E3F8ECAD-5384-4F66-9B17-8036A59C4614}">
      <dgm:prSet/>
      <dgm:spPr/>
      <dgm:t>
        <a:bodyPr/>
        <a:lstStyle/>
        <a:p>
          <a:endParaRPr lang="en-US"/>
        </a:p>
      </dgm:t>
    </dgm:pt>
    <dgm:pt modelId="{3C5AAD50-1910-4934-A438-C4615EE153C6}">
      <dgm:prSet phldrT="[Text]"/>
      <dgm:spPr/>
      <dgm:t>
        <a:bodyPr/>
        <a:lstStyle/>
        <a:p>
          <a:r>
            <a:rPr lang="en-US" dirty="0" smtClean="0"/>
            <a:t>Seek out workplace leaders</a:t>
          </a:r>
          <a:endParaRPr lang="en-US" dirty="0"/>
        </a:p>
      </dgm:t>
    </dgm:pt>
    <dgm:pt modelId="{A6A47D6E-5713-4AF4-98D6-465377CE74CE}" type="parTrans" cxnId="{867D0774-92A5-42A7-B1E9-C35D65818D02}">
      <dgm:prSet/>
      <dgm:spPr/>
      <dgm:t>
        <a:bodyPr/>
        <a:lstStyle/>
        <a:p>
          <a:endParaRPr lang="en-US"/>
        </a:p>
      </dgm:t>
    </dgm:pt>
    <dgm:pt modelId="{A64AFBF2-3585-4AAA-B17E-C7CA2DE31295}" type="sibTrans" cxnId="{867D0774-92A5-42A7-B1E9-C35D65818D02}">
      <dgm:prSet/>
      <dgm:spPr/>
      <dgm:t>
        <a:bodyPr/>
        <a:lstStyle/>
        <a:p>
          <a:endParaRPr lang="en-US"/>
        </a:p>
      </dgm:t>
    </dgm:pt>
    <dgm:pt modelId="{D06DDD8A-3C19-4E21-9F97-45338AC1F9ED}">
      <dgm:prSet phldrT="[Text]"/>
      <dgm:spPr/>
      <dgm:t>
        <a:bodyPr/>
        <a:lstStyle/>
        <a:p>
          <a:r>
            <a:rPr lang="en-US" dirty="0" smtClean="0"/>
            <a:t>Build support </a:t>
          </a:r>
          <a:endParaRPr lang="en-US" dirty="0"/>
        </a:p>
      </dgm:t>
    </dgm:pt>
    <dgm:pt modelId="{4F0F3169-A202-4DD8-BA8C-FD11B3CB01AD}" type="parTrans" cxnId="{A29BD92E-5F48-479B-A36C-EC34E26EB8CB}">
      <dgm:prSet/>
      <dgm:spPr/>
      <dgm:t>
        <a:bodyPr/>
        <a:lstStyle/>
        <a:p>
          <a:endParaRPr lang="en-US"/>
        </a:p>
      </dgm:t>
    </dgm:pt>
    <dgm:pt modelId="{4176574C-04D4-48DF-A103-0F0A151C9B8C}" type="sibTrans" cxnId="{A29BD92E-5F48-479B-A36C-EC34E26EB8CB}">
      <dgm:prSet/>
      <dgm:spPr/>
      <dgm:t>
        <a:bodyPr/>
        <a:lstStyle/>
        <a:p>
          <a:endParaRPr lang="en-US"/>
        </a:p>
      </dgm:t>
    </dgm:pt>
    <dgm:pt modelId="{C2B56E19-0C7A-4AE4-9B83-A98497FD67DA}">
      <dgm:prSet phldrT="[Text]"/>
      <dgm:spPr/>
      <dgm:t>
        <a:bodyPr/>
        <a:lstStyle/>
        <a:p>
          <a:r>
            <a:rPr lang="en-US" dirty="0" smtClean="0"/>
            <a:t>Plan</a:t>
          </a:r>
          <a:endParaRPr lang="en-US" dirty="0"/>
        </a:p>
      </dgm:t>
    </dgm:pt>
    <dgm:pt modelId="{E06CF943-BC24-493B-97FE-E6DED370718F}" type="parTrans" cxnId="{8BDB9B0D-1798-4E12-A270-0CCB0467D6A9}">
      <dgm:prSet/>
      <dgm:spPr/>
      <dgm:t>
        <a:bodyPr/>
        <a:lstStyle/>
        <a:p>
          <a:endParaRPr lang="en-US"/>
        </a:p>
      </dgm:t>
    </dgm:pt>
    <dgm:pt modelId="{4DC73177-E74F-4DE8-A867-859878AD0D95}" type="sibTrans" cxnId="{8BDB9B0D-1798-4E12-A270-0CCB0467D6A9}">
      <dgm:prSet/>
      <dgm:spPr/>
      <dgm:t>
        <a:bodyPr/>
        <a:lstStyle/>
        <a:p>
          <a:endParaRPr lang="en-US"/>
        </a:p>
      </dgm:t>
    </dgm:pt>
    <dgm:pt modelId="{932A38C7-6949-4AF1-9D6F-A495C9155CF7}">
      <dgm:prSet phldrT="[Text]"/>
      <dgm:spPr/>
      <dgm:t>
        <a:bodyPr/>
        <a:lstStyle/>
        <a:p>
          <a:r>
            <a:rPr lang="en-US" dirty="0" smtClean="0"/>
            <a:t>Choose your tactics</a:t>
          </a:r>
          <a:endParaRPr lang="en-US" dirty="0"/>
        </a:p>
      </dgm:t>
    </dgm:pt>
    <dgm:pt modelId="{5B8E5346-3FA6-4C3C-9E91-B5380B78A583}" type="parTrans" cxnId="{F167DC6E-C060-41B2-9242-F79BBD1AEE7E}">
      <dgm:prSet/>
      <dgm:spPr/>
      <dgm:t>
        <a:bodyPr/>
        <a:lstStyle/>
        <a:p>
          <a:endParaRPr lang="en-US"/>
        </a:p>
      </dgm:t>
    </dgm:pt>
    <dgm:pt modelId="{005A0820-A9DE-4B21-9B01-20AFECF2D584}" type="sibTrans" cxnId="{F167DC6E-C060-41B2-9242-F79BBD1AEE7E}">
      <dgm:prSet/>
      <dgm:spPr/>
      <dgm:t>
        <a:bodyPr/>
        <a:lstStyle/>
        <a:p>
          <a:endParaRPr lang="en-US"/>
        </a:p>
      </dgm:t>
    </dgm:pt>
    <dgm:pt modelId="{401C188A-1788-4B0E-947E-7557A757DB92}">
      <dgm:prSet phldrT="[Text]"/>
      <dgm:spPr/>
      <dgm:t>
        <a:bodyPr/>
        <a:lstStyle/>
        <a:p>
          <a:r>
            <a:rPr lang="en-US" dirty="0" smtClean="0"/>
            <a:t>Draft an agenda</a:t>
          </a:r>
          <a:endParaRPr lang="en-US" dirty="0"/>
        </a:p>
      </dgm:t>
    </dgm:pt>
    <dgm:pt modelId="{E6F31924-4BC4-4051-B5E1-CA81B1746DE2}" type="parTrans" cxnId="{9F41ED4D-2DE3-4EFF-B792-18ACDFA99B0E}">
      <dgm:prSet/>
      <dgm:spPr/>
      <dgm:t>
        <a:bodyPr/>
        <a:lstStyle/>
        <a:p>
          <a:endParaRPr lang="en-US"/>
        </a:p>
      </dgm:t>
    </dgm:pt>
    <dgm:pt modelId="{0F01B2F5-4A8C-4341-A16D-AFE10B3FF801}" type="sibTrans" cxnId="{9F41ED4D-2DE3-4EFF-B792-18ACDFA99B0E}">
      <dgm:prSet/>
      <dgm:spPr/>
      <dgm:t>
        <a:bodyPr/>
        <a:lstStyle/>
        <a:p>
          <a:endParaRPr lang="en-US"/>
        </a:p>
      </dgm:t>
    </dgm:pt>
    <dgm:pt modelId="{7163E055-3BFA-4AA6-BD42-01B3DA6A7E48}">
      <dgm:prSet phldrT="[Text]"/>
      <dgm:spPr/>
      <dgm:t>
        <a:bodyPr/>
        <a:lstStyle/>
        <a:p>
          <a:r>
            <a:rPr lang="en-US" dirty="0" smtClean="0"/>
            <a:t>Engage</a:t>
          </a:r>
          <a:endParaRPr lang="en-US" dirty="0"/>
        </a:p>
      </dgm:t>
    </dgm:pt>
    <dgm:pt modelId="{1306AF99-32F9-40E2-96F3-28CC3289498B}" type="parTrans" cxnId="{7925781F-42BC-4169-B28B-0A4E59F7F0DD}">
      <dgm:prSet/>
      <dgm:spPr/>
      <dgm:t>
        <a:bodyPr/>
        <a:lstStyle/>
        <a:p>
          <a:endParaRPr lang="en-US"/>
        </a:p>
      </dgm:t>
    </dgm:pt>
    <dgm:pt modelId="{A8A3FEE1-C4E9-42E9-A62B-ED12B3886A58}" type="sibTrans" cxnId="{7925781F-42BC-4169-B28B-0A4E59F7F0DD}">
      <dgm:prSet/>
      <dgm:spPr/>
      <dgm:t>
        <a:bodyPr/>
        <a:lstStyle/>
        <a:p>
          <a:endParaRPr lang="en-US"/>
        </a:p>
      </dgm:t>
    </dgm:pt>
    <dgm:pt modelId="{0A9D0FE2-C652-48DF-B0C7-DF9C6B05DA8C}">
      <dgm:prSet phldrT="[Text]"/>
      <dgm:spPr/>
      <dgm:t>
        <a:bodyPr/>
        <a:lstStyle/>
        <a:p>
          <a:r>
            <a:rPr lang="en-US" dirty="0" smtClean="0"/>
            <a:t>Move into action</a:t>
          </a:r>
          <a:endParaRPr lang="en-US" dirty="0"/>
        </a:p>
      </dgm:t>
    </dgm:pt>
    <dgm:pt modelId="{87F03387-894D-492E-A566-319ACA380C47}" type="parTrans" cxnId="{F5228153-E283-4F75-900D-014053F44F63}">
      <dgm:prSet/>
      <dgm:spPr/>
      <dgm:t>
        <a:bodyPr/>
        <a:lstStyle/>
        <a:p>
          <a:endParaRPr lang="en-US"/>
        </a:p>
      </dgm:t>
    </dgm:pt>
    <dgm:pt modelId="{326111BC-AB68-497F-8C44-CEC752723CD4}" type="sibTrans" cxnId="{F5228153-E283-4F75-900D-014053F44F63}">
      <dgm:prSet/>
      <dgm:spPr/>
      <dgm:t>
        <a:bodyPr/>
        <a:lstStyle/>
        <a:p>
          <a:endParaRPr lang="en-US"/>
        </a:p>
      </dgm:t>
    </dgm:pt>
    <dgm:pt modelId="{AF574C92-AC34-462B-9C82-16C5C89A9E49}">
      <dgm:prSet phldrT="[Text]"/>
      <dgm:spPr/>
      <dgm:t>
        <a:bodyPr/>
        <a:lstStyle/>
        <a:p>
          <a:r>
            <a:rPr lang="en-US" dirty="0" smtClean="0"/>
            <a:t>Never quit!  </a:t>
          </a:r>
          <a:endParaRPr lang="en-US" dirty="0"/>
        </a:p>
      </dgm:t>
    </dgm:pt>
    <dgm:pt modelId="{C420C3EB-D5CE-4DE2-802C-0B39E676F7A8}" type="parTrans" cxnId="{9FCAAFD3-C308-4D1B-9588-9D1A61196E3C}">
      <dgm:prSet/>
      <dgm:spPr/>
      <dgm:t>
        <a:bodyPr/>
        <a:lstStyle/>
        <a:p>
          <a:endParaRPr lang="en-US"/>
        </a:p>
      </dgm:t>
    </dgm:pt>
    <dgm:pt modelId="{039B2F77-2757-492F-BCB8-593DD14FE3E7}" type="sibTrans" cxnId="{9FCAAFD3-C308-4D1B-9588-9D1A61196E3C}">
      <dgm:prSet/>
      <dgm:spPr/>
      <dgm:t>
        <a:bodyPr/>
        <a:lstStyle/>
        <a:p>
          <a:endParaRPr lang="en-US"/>
        </a:p>
      </dgm:t>
    </dgm:pt>
    <dgm:pt modelId="{B407C187-9C27-4A35-B877-803212FFB5B1}" type="pres">
      <dgm:prSet presAssocID="{55EB40E8-E640-42C9-9F36-40D22DA85557}" presName="linearFlow" presStyleCnt="0">
        <dgm:presLayoutVars>
          <dgm:dir/>
          <dgm:animLvl val="lvl"/>
          <dgm:resizeHandles val="exact"/>
        </dgm:presLayoutVars>
      </dgm:prSet>
      <dgm:spPr/>
      <dgm:t>
        <a:bodyPr/>
        <a:lstStyle/>
        <a:p>
          <a:endParaRPr lang="en-US"/>
        </a:p>
      </dgm:t>
    </dgm:pt>
    <dgm:pt modelId="{C98E1D99-D63F-4364-8BF7-DDF0E8D90CCB}" type="pres">
      <dgm:prSet presAssocID="{3BF27B71-4129-4C16-BBC9-A3778D64723C}" presName="composite" presStyleCnt="0"/>
      <dgm:spPr/>
    </dgm:pt>
    <dgm:pt modelId="{D4BC755C-C0AE-4DB9-A5FB-191B7B387F58}" type="pres">
      <dgm:prSet presAssocID="{3BF27B71-4129-4C16-BBC9-A3778D64723C}" presName="parentText" presStyleLbl="alignNode1" presStyleIdx="0" presStyleCnt="3">
        <dgm:presLayoutVars>
          <dgm:chMax val="1"/>
          <dgm:bulletEnabled val="1"/>
        </dgm:presLayoutVars>
      </dgm:prSet>
      <dgm:spPr/>
      <dgm:t>
        <a:bodyPr/>
        <a:lstStyle/>
        <a:p>
          <a:endParaRPr lang="en-US"/>
        </a:p>
      </dgm:t>
    </dgm:pt>
    <dgm:pt modelId="{1AB1F9C1-7B33-4592-A330-D4A6B9FDD7B3}" type="pres">
      <dgm:prSet presAssocID="{3BF27B71-4129-4C16-BBC9-A3778D64723C}" presName="descendantText" presStyleLbl="alignAcc1" presStyleIdx="0" presStyleCnt="3">
        <dgm:presLayoutVars>
          <dgm:bulletEnabled val="1"/>
        </dgm:presLayoutVars>
      </dgm:prSet>
      <dgm:spPr/>
      <dgm:t>
        <a:bodyPr/>
        <a:lstStyle/>
        <a:p>
          <a:endParaRPr lang="en-US"/>
        </a:p>
      </dgm:t>
    </dgm:pt>
    <dgm:pt modelId="{CC3F9E85-9311-4643-AEA0-EA814186C977}" type="pres">
      <dgm:prSet presAssocID="{C5792A78-0126-48BC-A870-D5BFD05AC50E}" presName="sp" presStyleCnt="0"/>
      <dgm:spPr/>
    </dgm:pt>
    <dgm:pt modelId="{DC337EE5-9CCD-44E5-8A0E-AAE875E4F8E5}" type="pres">
      <dgm:prSet presAssocID="{C2B56E19-0C7A-4AE4-9B83-A98497FD67DA}" presName="composite" presStyleCnt="0"/>
      <dgm:spPr/>
    </dgm:pt>
    <dgm:pt modelId="{5B8284CF-EACE-4C38-90DF-DEA8572C935A}" type="pres">
      <dgm:prSet presAssocID="{C2B56E19-0C7A-4AE4-9B83-A98497FD67DA}" presName="parentText" presStyleLbl="alignNode1" presStyleIdx="1" presStyleCnt="3">
        <dgm:presLayoutVars>
          <dgm:chMax val="1"/>
          <dgm:bulletEnabled val="1"/>
        </dgm:presLayoutVars>
      </dgm:prSet>
      <dgm:spPr/>
      <dgm:t>
        <a:bodyPr/>
        <a:lstStyle/>
        <a:p>
          <a:endParaRPr lang="en-US"/>
        </a:p>
      </dgm:t>
    </dgm:pt>
    <dgm:pt modelId="{DC5948C8-7918-4FB5-A1FA-48A4FEB9F853}" type="pres">
      <dgm:prSet presAssocID="{C2B56E19-0C7A-4AE4-9B83-A98497FD67DA}" presName="descendantText" presStyleLbl="alignAcc1" presStyleIdx="1" presStyleCnt="3">
        <dgm:presLayoutVars>
          <dgm:bulletEnabled val="1"/>
        </dgm:presLayoutVars>
      </dgm:prSet>
      <dgm:spPr/>
      <dgm:t>
        <a:bodyPr/>
        <a:lstStyle/>
        <a:p>
          <a:endParaRPr lang="en-US"/>
        </a:p>
      </dgm:t>
    </dgm:pt>
    <dgm:pt modelId="{0E453356-09DB-48D6-BB5A-660C527BC046}" type="pres">
      <dgm:prSet presAssocID="{4DC73177-E74F-4DE8-A867-859878AD0D95}" presName="sp" presStyleCnt="0"/>
      <dgm:spPr/>
    </dgm:pt>
    <dgm:pt modelId="{FFB6986A-65FA-49D1-A94C-7A1324A270DA}" type="pres">
      <dgm:prSet presAssocID="{7163E055-3BFA-4AA6-BD42-01B3DA6A7E48}" presName="composite" presStyleCnt="0"/>
      <dgm:spPr/>
    </dgm:pt>
    <dgm:pt modelId="{E2FED01F-80DF-4E98-A1BB-B294EF9A28BD}" type="pres">
      <dgm:prSet presAssocID="{7163E055-3BFA-4AA6-BD42-01B3DA6A7E48}" presName="parentText" presStyleLbl="alignNode1" presStyleIdx="2" presStyleCnt="3">
        <dgm:presLayoutVars>
          <dgm:chMax val="1"/>
          <dgm:bulletEnabled val="1"/>
        </dgm:presLayoutVars>
      </dgm:prSet>
      <dgm:spPr/>
      <dgm:t>
        <a:bodyPr/>
        <a:lstStyle/>
        <a:p>
          <a:endParaRPr lang="en-US"/>
        </a:p>
      </dgm:t>
    </dgm:pt>
    <dgm:pt modelId="{BA1C6B24-21E1-4737-A693-FD9254B3CC7E}" type="pres">
      <dgm:prSet presAssocID="{7163E055-3BFA-4AA6-BD42-01B3DA6A7E48}" presName="descendantText" presStyleLbl="alignAcc1" presStyleIdx="2" presStyleCnt="3">
        <dgm:presLayoutVars>
          <dgm:bulletEnabled val="1"/>
        </dgm:presLayoutVars>
      </dgm:prSet>
      <dgm:spPr/>
      <dgm:t>
        <a:bodyPr/>
        <a:lstStyle/>
        <a:p>
          <a:endParaRPr lang="en-US"/>
        </a:p>
      </dgm:t>
    </dgm:pt>
  </dgm:ptLst>
  <dgm:cxnLst>
    <dgm:cxn modelId="{F89CFD92-F516-4789-855A-FDE495E96BBE}" type="presOf" srcId="{401C188A-1788-4B0E-947E-7557A757DB92}" destId="{DC5948C8-7918-4FB5-A1FA-48A4FEB9F853}" srcOrd="0" destOrd="1" presId="urn:microsoft.com/office/officeart/2005/8/layout/chevron2"/>
    <dgm:cxn modelId="{7925781F-42BC-4169-B28B-0A4E59F7F0DD}" srcId="{55EB40E8-E640-42C9-9F36-40D22DA85557}" destId="{7163E055-3BFA-4AA6-BD42-01B3DA6A7E48}" srcOrd="2" destOrd="0" parTransId="{1306AF99-32F9-40E2-96F3-28CC3289498B}" sibTransId="{A8A3FEE1-C4E9-42E9-A62B-ED12B3886A58}"/>
    <dgm:cxn modelId="{867D0774-92A5-42A7-B1E9-C35D65818D02}" srcId="{3BF27B71-4129-4C16-BBC9-A3778D64723C}" destId="{3C5AAD50-1910-4934-A438-C4615EE153C6}" srcOrd="0" destOrd="0" parTransId="{A6A47D6E-5713-4AF4-98D6-465377CE74CE}" sibTransId="{A64AFBF2-3585-4AAA-B17E-C7CA2DE31295}"/>
    <dgm:cxn modelId="{F167DC6E-C060-41B2-9242-F79BBD1AEE7E}" srcId="{C2B56E19-0C7A-4AE4-9B83-A98497FD67DA}" destId="{932A38C7-6949-4AF1-9D6F-A495C9155CF7}" srcOrd="0" destOrd="0" parTransId="{5B8E5346-3FA6-4C3C-9E91-B5380B78A583}" sibTransId="{005A0820-A9DE-4B21-9B01-20AFECF2D584}"/>
    <dgm:cxn modelId="{D5AADFB8-1F72-491A-854F-27643DD00C52}" type="presOf" srcId="{3C5AAD50-1910-4934-A438-C4615EE153C6}" destId="{1AB1F9C1-7B33-4592-A330-D4A6B9FDD7B3}" srcOrd="0" destOrd="0" presId="urn:microsoft.com/office/officeart/2005/8/layout/chevron2"/>
    <dgm:cxn modelId="{9F41ED4D-2DE3-4EFF-B792-18ACDFA99B0E}" srcId="{C2B56E19-0C7A-4AE4-9B83-A98497FD67DA}" destId="{401C188A-1788-4B0E-947E-7557A757DB92}" srcOrd="1" destOrd="0" parTransId="{E6F31924-4BC4-4051-B5E1-CA81B1746DE2}" sibTransId="{0F01B2F5-4A8C-4341-A16D-AFE10B3FF801}"/>
    <dgm:cxn modelId="{A29BD92E-5F48-479B-A36C-EC34E26EB8CB}" srcId="{3BF27B71-4129-4C16-BBC9-A3778D64723C}" destId="{D06DDD8A-3C19-4E21-9F97-45338AC1F9ED}" srcOrd="1" destOrd="0" parTransId="{4F0F3169-A202-4DD8-BA8C-FD11B3CB01AD}" sibTransId="{4176574C-04D4-48DF-A103-0F0A151C9B8C}"/>
    <dgm:cxn modelId="{029928B9-83F7-440A-B1C7-A4C69F2AB5F2}" type="presOf" srcId="{3BF27B71-4129-4C16-BBC9-A3778D64723C}" destId="{D4BC755C-C0AE-4DB9-A5FB-191B7B387F58}" srcOrd="0" destOrd="0" presId="urn:microsoft.com/office/officeart/2005/8/layout/chevron2"/>
    <dgm:cxn modelId="{56810EAA-C92C-4E9C-B4D8-857C0176C73F}" type="presOf" srcId="{0A9D0FE2-C652-48DF-B0C7-DF9C6B05DA8C}" destId="{BA1C6B24-21E1-4737-A693-FD9254B3CC7E}" srcOrd="0" destOrd="0" presId="urn:microsoft.com/office/officeart/2005/8/layout/chevron2"/>
    <dgm:cxn modelId="{F21ABF23-C51B-4059-8805-BBB7E8647CE4}" type="presOf" srcId="{55EB40E8-E640-42C9-9F36-40D22DA85557}" destId="{B407C187-9C27-4A35-B877-803212FFB5B1}" srcOrd="0" destOrd="0" presId="urn:microsoft.com/office/officeart/2005/8/layout/chevron2"/>
    <dgm:cxn modelId="{F5228153-E283-4F75-900D-014053F44F63}" srcId="{7163E055-3BFA-4AA6-BD42-01B3DA6A7E48}" destId="{0A9D0FE2-C652-48DF-B0C7-DF9C6B05DA8C}" srcOrd="0" destOrd="0" parTransId="{87F03387-894D-492E-A566-319ACA380C47}" sibTransId="{326111BC-AB68-497F-8C44-CEC752723CD4}"/>
    <dgm:cxn modelId="{6B03DFEF-D279-445D-8962-7915C23C0D44}" type="presOf" srcId="{C2B56E19-0C7A-4AE4-9B83-A98497FD67DA}" destId="{5B8284CF-EACE-4C38-90DF-DEA8572C935A}" srcOrd="0" destOrd="0" presId="urn:microsoft.com/office/officeart/2005/8/layout/chevron2"/>
    <dgm:cxn modelId="{8BDB9B0D-1798-4E12-A270-0CCB0467D6A9}" srcId="{55EB40E8-E640-42C9-9F36-40D22DA85557}" destId="{C2B56E19-0C7A-4AE4-9B83-A98497FD67DA}" srcOrd="1" destOrd="0" parTransId="{E06CF943-BC24-493B-97FE-E6DED370718F}" sibTransId="{4DC73177-E74F-4DE8-A867-859878AD0D95}"/>
    <dgm:cxn modelId="{EA9E9795-FCC4-4C42-9221-0F1AA7AADB8F}" type="presOf" srcId="{AF574C92-AC34-462B-9C82-16C5C89A9E49}" destId="{BA1C6B24-21E1-4737-A693-FD9254B3CC7E}" srcOrd="0" destOrd="1" presId="urn:microsoft.com/office/officeart/2005/8/layout/chevron2"/>
    <dgm:cxn modelId="{898CF1C1-5394-46F7-8704-E49546ED7EA3}" type="presOf" srcId="{932A38C7-6949-4AF1-9D6F-A495C9155CF7}" destId="{DC5948C8-7918-4FB5-A1FA-48A4FEB9F853}" srcOrd="0" destOrd="0" presId="urn:microsoft.com/office/officeart/2005/8/layout/chevron2"/>
    <dgm:cxn modelId="{71848F34-2DA6-4F37-B2FE-880B3AB6E0E0}" type="presOf" srcId="{D06DDD8A-3C19-4E21-9F97-45338AC1F9ED}" destId="{1AB1F9C1-7B33-4592-A330-D4A6B9FDD7B3}" srcOrd="0" destOrd="1" presId="urn:microsoft.com/office/officeart/2005/8/layout/chevron2"/>
    <dgm:cxn modelId="{87411F0F-8A62-4410-9FFA-B5FC6878780B}" type="presOf" srcId="{7163E055-3BFA-4AA6-BD42-01B3DA6A7E48}" destId="{E2FED01F-80DF-4E98-A1BB-B294EF9A28BD}" srcOrd="0" destOrd="0" presId="urn:microsoft.com/office/officeart/2005/8/layout/chevron2"/>
    <dgm:cxn modelId="{E3F8ECAD-5384-4F66-9B17-8036A59C4614}" srcId="{55EB40E8-E640-42C9-9F36-40D22DA85557}" destId="{3BF27B71-4129-4C16-BBC9-A3778D64723C}" srcOrd="0" destOrd="0" parTransId="{93FB9C44-DA05-4035-8025-B1AE918B0F13}" sibTransId="{C5792A78-0126-48BC-A870-D5BFD05AC50E}"/>
    <dgm:cxn modelId="{9FCAAFD3-C308-4D1B-9588-9D1A61196E3C}" srcId="{7163E055-3BFA-4AA6-BD42-01B3DA6A7E48}" destId="{AF574C92-AC34-462B-9C82-16C5C89A9E49}" srcOrd="1" destOrd="0" parTransId="{C420C3EB-D5CE-4DE2-802C-0B39E676F7A8}" sibTransId="{039B2F77-2757-492F-BCB8-593DD14FE3E7}"/>
    <dgm:cxn modelId="{E18C9A67-3CE3-4124-AE76-D4D3A5A00FA5}" type="presParOf" srcId="{B407C187-9C27-4A35-B877-803212FFB5B1}" destId="{C98E1D99-D63F-4364-8BF7-DDF0E8D90CCB}" srcOrd="0" destOrd="0" presId="urn:microsoft.com/office/officeart/2005/8/layout/chevron2"/>
    <dgm:cxn modelId="{C298419C-018E-4B0C-B842-C21F59393A02}" type="presParOf" srcId="{C98E1D99-D63F-4364-8BF7-DDF0E8D90CCB}" destId="{D4BC755C-C0AE-4DB9-A5FB-191B7B387F58}" srcOrd="0" destOrd="0" presId="urn:microsoft.com/office/officeart/2005/8/layout/chevron2"/>
    <dgm:cxn modelId="{42C43C13-ECE6-4711-A745-4AFBB3AB1592}" type="presParOf" srcId="{C98E1D99-D63F-4364-8BF7-DDF0E8D90CCB}" destId="{1AB1F9C1-7B33-4592-A330-D4A6B9FDD7B3}" srcOrd="1" destOrd="0" presId="urn:microsoft.com/office/officeart/2005/8/layout/chevron2"/>
    <dgm:cxn modelId="{4164FAC2-C0F5-4D5C-9DD7-685CAB450AF9}" type="presParOf" srcId="{B407C187-9C27-4A35-B877-803212FFB5B1}" destId="{CC3F9E85-9311-4643-AEA0-EA814186C977}" srcOrd="1" destOrd="0" presId="urn:microsoft.com/office/officeart/2005/8/layout/chevron2"/>
    <dgm:cxn modelId="{50F59A87-538A-4B4F-B0CB-9490EE72CA95}" type="presParOf" srcId="{B407C187-9C27-4A35-B877-803212FFB5B1}" destId="{DC337EE5-9CCD-44E5-8A0E-AAE875E4F8E5}" srcOrd="2" destOrd="0" presId="urn:microsoft.com/office/officeart/2005/8/layout/chevron2"/>
    <dgm:cxn modelId="{139FA2BF-3EBD-415B-86A6-DBD75D421A71}" type="presParOf" srcId="{DC337EE5-9CCD-44E5-8A0E-AAE875E4F8E5}" destId="{5B8284CF-EACE-4C38-90DF-DEA8572C935A}" srcOrd="0" destOrd="0" presId="urn:microsoft.com/office/officeart/2005/8/layout/chevron2"/>
    <dgm:cxn modelId="{2CA6859F-53A5-46C6-9C79-91E867593DC9}" type="presParOf" srcId="{DC337EE5-9CCD-44E5-8A0E-AAE875E4F8E5}" destId="{DC5948C8-7918-4FB5-A1FA-48A4FEB9F853}" srcOrd="1" destOrd="0" presId="urn:microsoft.com/office/officeart/2005/8/layout/chevron2"/>
    <dgm:cxn modelId="{58F44CF2-2B6D-4705-9B52-6BA381E6D1C7}" type="presParOf" srcId="{B407C187-9C27-4A35-B877-803212FFB5B1}" destId="{0E453356-09DB-48D6-BB5A-660C527BC046}" srcOrd="3" destOrd="0" presId="urn:microsoft.com/office/officeart/2005/8/layout/chevron2"/>
    <dgm:cxn modelId="{AA5C9417-24B8-4709-9F9C-4EBC5E24F4AD}" type="presParOf" srcId="{B407C187-9C27-4A35-B877-803212FFB5B1}" destId="{FFB6986A-65FA-49D1-A94C-7A1324A270DA}" srcOrd="4" destOrd="0" presId="urn:microsoft.com/office/officeart/2005/8/layout/chevron2"/>
    <dgm:cxn modelId="{08165CC4-0E38-4854-A66C-61BEF906070E}" type="presParOf" srcId="{FFB6986A-65FA-49D1-A94C-7A1324A270DA}" destId="{E2FED01F-80DF-4E98-A1BB-B294EF9A28BD}" srcOrd="0" destOrd="0" presId="urn:microsoft.com/office/officeart/2005/8/layout/chevron2"/>
    <dgm:cxn modelId="{6C221AFD-9036-46F3-A35A-7093759B5785}" type="presParOf" srcId="{FFB6986A-65FA-49D1-A94C-7A1324A270DA}" destId="{BA1C6B24-21E1-4737-A693-FD9254B3CC7E}" srcOrd="1" destOrd="0" presId="urn:microsoft.com/office/officeart/2005/8/layout/chevron2"/>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BC755C-C0AE-4DB9-A5FB-191B7B387F58}">
      <dsp:nvSpPr>
        <dsp:cNvPr id="0" name=""/>
        <dsp:cNvSpPr/>
      </dsp:nvSpPr>
      <dsp:spPr>
        <a:xfrm rot="5400000">
          <a:off x="-189425" y="191521"/>
          <a:ext cx="1262834" cy="883984"/>
        </a:xfrm>
        <a:prstGeom prst="chevron">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n-US" sz="2300" kern="1200" dirty="0" smtClean="0"/>
            <a:t>Meet</a:t>
          </a:r>
          <a:endParaRPr lang="en-US" sz="2300" kern="1200" dirty="0"/>
        </a:p>
      </dsp:txBody>
      <dsp:txXfrm rot="-5400000">
        <a:off x="0" y="444088"/>
        <a:ext cx="883984" cy="378850"/>
      </dsp:txXfrm>
    </dsp:sp>
    <dsp:sp modelId="{1AB1F9C1-7B33-4592-A330-D4A6B9FDD7B3}">
      <dsp:nvSpPr>
        <dsp:cNvPr id="0" name=""/>
        <dsp:cNvSpPr/>
      </dsp:nvSpPr>
      <dsp:spPr>
        <a:xfrm rot="5400000">
          <a:off x="4146370" y="-3260290"/>
          <a:ext cx="820842" cy="7345615"/>
        </a:xfrm>
        <a:prstGeom prst="round2SameRect">
          <a:avLst/>
        </a:prstGeom>
        <a:solidFill>
          <a:schemeClr val="dk1">
            <a:alpha val="90000"/>
            <a:tint val="40000"/>
            <a:hueOff val="0"/>
            <a:satOff val="0"/>
            <a:lumOff val="0"/>
            <a:alphaOff val="0"/>
          </a:schemeClr>
        </a:solidFill>
        <a:ln w="254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3576" tIns="14605" rIns="14605" bIns="14605" numCol="1" spcCol="1270" anchor="ctr" anchorCtr="0">
          <a:noAutofit/>
        </a:bodyPr>
        <a:lstStyle/>
        <a:p>
          <a:pPr marL="228600" lvl="1" indent="-228600" algn="l" defTabSz="1022350">
            <a:lnSpc>
              <a:spcPct val="90000"/>
            </a:lnSpc>
            <a:spcBef>
              <a:spcPct val="0"/>
            </a:spcBef>
            <a:spcAft>
              <a:spcPct val="15000"/>
            </a:spcAft>
            <a:buChar char="••"/>
          </a:pPr>
          <a:r>
            <a:rPr lang="en-US" sz="2300" kern="1200" dirty="0" smtClean="0"/>
            <a:t>Seek out workplace leaders</a:t>
          </a:r>
          <a:endParaRPr lang="en-US" sz="2300" kern="1200" dirty="0"/>
        </a:p>
        <a:p>
          <a:pPr marL="228600" lvl="1" indent="-228600" algn="l" defTabSz="1022350">
            <a:lnSpc>
              <a:spcPct val="90000"/>
            </a:lnSpc>
            <a:spcBef>
              <a:spcPct val="0"/>
            </a:spcBef>
            <a:spcAft>
              <a:spcPct val="15000"/>
            </a:spcAft>
            <a:buChar char="••"/>
          </a:pPr>
          <a:r>
            <a:rPr lang="en-US" sz="2300" kern="1200" dirty="0" smtClean="0"/>
            <a:t>Build support </a:t>
          </a:r>
          <a:endParaRPr lang="en-US" sz="2300" kern="1200" dirty="0"/>
        </a:p>
      </dsp:txBody>
      <dsp:txXfrm rot="-5400000">
        <a:off x="883984" y="42166"/>
        <a:ext cx="7305545" cy="740702"/>
      </dsp:txXfrm>
    </dsp:sp>
    <dsp:sp modelId="{5B8284CF-EACE-4C38-90DF-DEA8572C935A}">
      <dsp:nvSpPr>
        <dsp:cNvPr id="0" name=""/>
        <dsp:cNvSpPr/>
      </dsp:nvSpPr>
      <dsp:spPr>
        <a:xfrm rot="5400000">
          <a:off x="-189425" y="1255045"/>
          <a:ext cx="1262834" cy="883984"/>
        </a:xfrm>
        <a:prstGeom prst="chevron">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n-US" sz="2300" kern="1200" dirty="0" smtClean="0"/>
            <a:t>Plan</a:t>
          </a:r>
          <a:endParaRPr lang="en-US" sz="2300" kern="1200" dirty="0"/>
        </a:p>
      </dsp:txBody>
      <dsp:txXfrm rot="-5400000">
        <a:off x="0" y="1507612"/>
        <a:ext cx="883984" cy="378850"/>
      </dsp:txXfrm>
    </dsp:sp>
    <dsp:sp modelId="{DC5948C8-7918-4FB5-A1FA-48A4FEB9F853}">
      <dsp:nvSpPr>
        <dsp:cNvPr id="0" name=""/>
        <dsp:cNvSpPr/>
      </dsp:nvSpPr>
      <dsp:spPr>
        <a:xfrm rot="5400000">
          <a:off x="4146370" y="-2196766"/>
          <a:ext cx="820842" cy="7345615"/>
        </a:xfrm>
        <a:prstGeom prst="round2SameRect">
          <a:avLst/>
        </a:prstGeom>
        <a:solidFill>
          <a:schemeClr val="dk1">
            <a:alpha val="90000"/>
            <a:tint val="40000"/>
            <a:hueOff val="0"/>
            <a:satOff val="0"/>
            <a:lumOff val="0"/>
            <a:alphaOff val="0"/>
          </a:schemeClr>
        </a:solidFill>
        <a:ln w="254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3576" tIns="14605" rIns="14605" bIns="14605" numCol="1" spcCol="1270" anchor="ctr" anchorCtr="0">
          <a:noAutofit/>
        </a:bodyPr>
        <a:lstStyle/>
        <a:p>
          <a:pPr marL="228600" lvl="1" indent="-228600" algn="l" defTabSz="1022350">
            <a:lnSpc>
              <a:spcPct val="90000"/>
            </a:lnSpc>
            <a:spcBef>
              <a:spcPct val="0"/>
            </a:spcBef>
            <a:spcAft>
              <a:spcPct val="15000"/>
            </a:spcAft>
            <a:buChar char="••"/>
          </a:pPr>
          <a:r>
            <a:rPr lang="en-US" sz="2300" kern="1200" dirty="0" smtClean="0"/>
            <a:t>Choose your tactics</a:t>
          </a:r>
          <a:endParaRPr lang="en-US" sz="2300" kern="1200" dirty="0"/>
        </a:p>
        <a:p>
          <a:pPr marL="228600" lvl="1" indent="-228600" algn="l" defTabSz="1022350">
            <a:lnSpc>
              <a:spcPct val="90000"/>
            </a:lnSpc>
            <a:spcBef>
              <a:spcPct val="0"/>
            </a:spcBef>
            <a:spcAft>
              <a:spcPct val="15000"/>
            </a:spcAft>
            <a:buChar char="••"/>
          </a:pPr>
          <a:r>
            <a:rPr lang="en-US" sz="2300" kern="1200" dirty="0" smtClean="0"/>
            <a:t>Draft an agenda</a:t>
          </a:r>
          <a:endParaRPr lang="en-US" sz="2300" kern="1200" dirty="0"/>
        </a:p>
      </dsp:txBody>
      <dsp:txXfrm rot="-5400000">
        <a:off x="883984" y="1105690"/>
        <a:ext cx="7305545" cy="740702"/>
      </dsp:txXfrm>
    </dsp:sp>
    <dsp:sp modelId="{E2FED01F-80DF-4E98-A1BB-B294EF9A28BD}">
      <dsp:nvSpPr>
        <dsp:cNvPr id="0" name=""/>
        <dsp:cNvSpPr/>
      </dsp:nvSpPr>
      <dsp:spPr>
        <a:xfrm rot="5400000">
          <a:off x="-189425" y="2318569"/>
          <a:ext cx="1262834" cy="883984"/>
        </a:xfrm>
        <a:prstGeom prst="chevron">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n-US" sz="2300" kern="1200" dirty="0" smtClean="0"/>
            <a:t>Engage</a:t>
          </a:r>
          <a:endParaRPr lang="en-US" sz="2300" kern="1200" dirty="0"/>
        </a:p>
      </dsp:txBody>
      <dsp:txXfrm rot="-5400000">
        <a:off x="0" y="2571136"/>
        <a:ext cx="883984" cy="378850"/>
      </dsp:txXfrm>
    </dsp:sp>
    <dsp:sp modelId="{BA1C6B24-21E1-4737-A693-FD9254B3CC7E}">
      <dsp:nvSpPr>
        <dsp:cNvPr id="0" name=""/>
        <dsp:cNvSpPr/>
      </dsp:nvSpPr>
      <dsp:spPr>
        <a:xfrm rot="5400000">
          <a:off x="4146370" y="-1133242"/>
          <a:ext cx="820842" cy="7345615"/>
        </a:xfrm>
        <a:prstGeom prst="round2SameRect">
          <a:avLst/>
        </a:prstGeom>
        <a:solidFill>
          <a:schemeClr val="dk1">
            <a:alpha val="90000"/>
            <a:tint val="40000"/>
            <a:hueOff val="0"/>
            <a:satOff val="0"/>
            <a:lumOff val="0"/>
            <a:alphaOff val="0"/>
          </a:schemeClr>
        </a:solidFill>
        <a:ln w="254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3576" tIns="14605" rIns="14605" bIns="14605" numCol="1" spcCol="1270" anchor="ctr" anchorCtr="0">
          <a:noAutofit/>
        </a:bodyPr>
        <a:lstStyle/>
        <a:p>
          <a:pPr marL="228600" lvl="1" indent="-228600" algn="l" defTabSz="1022350">
            <a:lnSpc>
              <a:spcPct val="90000"/>
            </a:lnSpc>
            <a:spcBef>
              <a:spcPct val="0"/>
            </a:spcBef>
            <a:spcAft>
              <a:spcPct val="15000"/>
            </a:spcAft>
            <a:buChar char="••"/>
          </a:pPr>
          <a:r>
            <a:rPr lang="en-US" sz="2300" kern="1200" dirty="0" smtClean="0"/>
            <a:t>Move into action</a:t>
          </a:r>
          <a:endParaRPr lang="en-US" sz="2300" kern="1200" dirty="0"/>
        </a:p>
        <a:p>
          <a:pPr marL="228600" lvl="1" indent="-228600" algn="l" defTabSz="1022350">
            <a:lnSpc>
              <a:spcPct val="90000"/>
            </a:lnSpc>
            <a:spcBef>
              <a:spcPct val="0"/>
            </a:spcBef>
            <a:spcAft>
              <a:spcPct val="15000"/>
            </a:spcAft>
            <a:buChar char="••"/>
          </a:pPr>
          <a:r>
            <a:rPr lang="en-US" sz="2300" kern="1200" dirty="0" smtClean="0"/>
            <a:t>Never quit!  </a:t>
          </a:r>
          <a:endParaRPr lang="en-US" sz="2300" kern="1200" dirty="0"/>
        </a:p>
      </dsp:txBody>
      <dsp:txXfrm rot="-5400000">
        <a:off x="883984" y="2169214"/>
        <a:ext cx="7305545" cy="740702"/>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30B65B1-90DE-49AA-9D16-1B2309D95E21}" type="datetimeFigureOut">
              <a:rPr lang="en-US" smtClean="0"/>
              <a:t>6/22/2016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D71D78-A82A-4C47-A5B5-DC74F95703F2}" type="slidenum">
              <a:rPr lang="en-US" smtClean="0"/>
              <a:t>‹#›</a:t>
            </a:fld>
            <a:endParaRPr lang="en-US"/>
          </a:p>
        </p:txBody>
      </p:sp>
    </p:spTree>
    <p:extLst>
      <p:ext uri="{BB962C8B-B14F-4D97-AF65-F5344CB8AC3E}">
        <p14:creationId xmlns:p14="http://schemas.microsoft.com/office/powerpoint/2010/main" val="27584023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Department of Labor ( DOL ) 	RIN:  1218-AD08</a:t>
            </a:r>
          </a:p>
          <a:p>
            <a:r>
              <a:rPr lang="en-US" dirty="0" smtClean="0"/>
              <a:t>Occupational Safety and Health Administration ( OSHA ) 	Publication:  201604</a:t>
            </a:r>
          </a:p>
          <a:p>
            <a:r>
              <a:rPr lang="en-US" dirty="0" smtClean="0"/>
              <a:t>Title:  Preventing Workplace Violence in Healthcare</a:t>
            </a:r>
          </a:p>
          <a:p>
            <a:r>
              <a:rPr lang="en-US" dirty="0" smtClean="0"/>
              <a:t>Abstract:   </a:t>
            </a:r>
          </a:p>
          <a:p>
            <a:r>
              <a:rPr lang="en-US" dirty="0" smtClean="0"/>
              <a:t>The RFI will provide OSHA's history with the issue of workplace violence in healthcare, including a discussion of the Guidelines that were initially published in 1996, a 2014 update to the Guidelines, and the recently published tools and strategies that were shared with OSHA by healthcare facilities with effective violence prevention programs. It will also discuss s the Agency's use of 5(a)(1) in enforcement cases in healthcare. The RFI solicits information primarily from health care employers, workers and other subject matter experts on impacts of violence, prevention strategies, and other information that will be useful to the Agency if it decides to move forward in rulemaking. OSHA will also solicit information from stakeholders, including state officials, employers and workers, in the nine states that require certain health healthcare facilities to have some type of workplace violence prevention program.</a:t>
            </a:r>
          </a:p>
          <a:p>
            <a:r>
              <a:rPr lang="en-US" dirty="0" smtClean="0"/>
              <a:t>		</a:t>
            </a:r>
          </a:p>
          <a:p>
            <a:r>
              <a:rPr lang="en-US" dirty="0" smtClean="0"/>
              <a:t>Agency Contact: William Perry </a:t>
            </a:r>
          </a:p>
          <a:p>
            <a:r>
              <a:rPr lang="en-US" dirty="0" smtClean="0"/>
              <a:t>Director, Directorate of Standards and Guidance</a:t>
            </a:r>
          </a:p>
          <a:p>
            <a:r>
              <a:rPr lang="en-US" dirty="0" smtClean="0"/>
              <a:t>Department of Labor</a:t>
            </a:r>
          </a:p>
          <a:p>
            <a:r>
              <a:rPr lang="en-US" dirty="0" smtClean="0"/>
              <a:t>Occupational Safety and Health Administration</a:t>
            </a:r>
          </a:p>
          <a:p>
            <a:r>
              <a:rPr lang="en-US" dirty="0" smtClean="0"/>
              <a:t>200 Constitution Avenue NW., FP Building, Room N-3718</a:t>
            </a:r>
          </a:p>
          <a:p>
            <a:r>
              <a:rPr lang="en-US" dirty="0" smtClean="0"/>
              <a:t>Washington ,  DC   20210   </a:t>
            </a:r>
          </a:p>
          <a:p>
            <a:r>
              <a:rPr lang="en-US" dirty="0" smtClean="0"/>
              <a:t>Phone:  202 693-1950   </a:t>
            </a:r>
          </a:p>
          <a:p>
            <a:r>
              <a:rPr lang="en-US" dirty="0" smtClean="0"/>
              <a:t>FAX:  202 693-1678</a:t>
            </a:r>
          </a:p>
          <a:p>
            <a:r>
              <a:rPr lang="en-US" dirty="0" smtClean="0"/>
              <a:t>E-Mail:  perry.bill@dol.gov</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33D71D78-A82A-4C47-A5B5-DC74F95703F2}" type="slidenum">
              <a:rPr lang="en-US" smtClean="0"/>
              <a:t>3</a:t>
            </a:fld>
            <a:endParaRPr lang="en-US"/>
          </a:p>
        </p:txBody>
      </p:sp>
    </p:spTree>
    <p:extLst>
      <p:ext uri="{BB962C8B-B14F-4D97-AF65-F5344CB8AC3E}">
        <p14:creationId xmlns:p14="http://schemas.microsoft.com/office/powerpoint/2010/main" val="14367064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Send an email to SafeJobsNow@AFSCME.org</a:t>
            </a:r>
            <a:r>
              <a:rPr lang="en-US" baseline="0" dirty="0" smtClean="0"/>
              <a:t> and let us know that your interested in helping with the rulemaking on workplace violence. We will add you to our special group of AFSCME Advocates. From time to time we will send out tips, tricks and thoughts on how OSHA is proceeding with creating the new rules. </a:t>
            </a:r>
          </a:p>
          <a:p>
            <a:endParaRPr lang="en-US" baseline="0" dirty="0" smtClean="0"/>
          </a:p>
          <a:p>
            <a:r>
              <a:rPr lang="en-US" baseline="0" dirty="0" smtClean="0"/>
              <a:t>We will also start to think of ways where we as members can acted together in a coordinated effort across the nation to influence the rulemaking process. </a:t>
            </a:r>
          </a:p>
          <a:p>
            <a:endParaRPr lang="en-US" baseline="0" dirty="0" smtClean="0"/>
          </a:p>
          <a:p>
            <a:r>
              <a:rPr lang="en-US" baseline="0" dirty="0" smtClean="0"/>
              <a:t>I hope you consider joining us! Our lives depend on it.  </a:t>
            </a:r>
            <a:endParaRPr lang="en-US" dirty="0"/>
          </a:p>
        </p:txBody>
      </p:sp>
      <p:sp>
        <p:nvSpPr>
          <p:cNvPr id="4" name="Slide Number Placeholder 3"/>
          <p:cNvSpPr>
            <a:spLocks noGrp="1"/>
          </p:cNvSpPr>
          <p:nvPr>
            <p:ph type="sldNum" sz="quarter" idx="10"/>
          </p:nvPr>
        </p:nvSpPr>
        <p:spPr/>
        <p:txBody>
          <a:bodyPr/>
          <a:lstStyle/>
          <a:p>
            <a:fld id="{CC7B473C-2330-4DB4-AF0C-0F1E8952BD01}" type="slidenum">
              <a:rPr lang="en-US" smtClean="0"/>
              <a:t>12</a:t>
            </a:fld>
            <a:endParaRPr lang="en-US" dirty="0"/>
          </a:p>
        </p:txBody>
      </p:sp>
    </p:spTree>
    <p:extLst>
      <p:ext uri="{BB962C8B-B14F-4D97-AF65-F5344CB8AC3E}">
        <p14:creationId xmlns:p14="http://schemas.microsoft.com/office/powerpoint/2010/main" val="16186717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dirty="0" smtClean="0">
                <a:latin typeface="Arial Unicode MS" panose="020B0604020202020204" pitchFamily="34" charset="-128"/>
                <a:ea typeface="Arial Unicode MS" panose="020B0604020202020204" pitchFamily="34" charset="-128"/>
                <a:cs typeface="Arial Unicode MS" panose="020B0604020202020204" pitchFamily="34" charset="-128"/>
              </a:rPr>
              <a:t>Fatal work injuries due to violence and other injuries totaled 749 deaths in 2014 (16 percent of all workplace deaths). </a:t>
            </a:r>
          </a:p>
          <a:p>
            <a:pPr marL="285750" indent="-285750">
              <a:buFont typeface="Arial" panose="020B0604020202020204" pitchFamily="34" charset="0"/>
              <a:buChar char="•"/>
            </a:pPr>
            <a:endParaRPr lang="en-US" dirty="0" smtClean="0">
              <a:latin typeface="Arial Unicode MS" panose="020B0604020202020204" pitchFamily="34" charset="-128"/>
              <a:ea typeface="Arial Unicode MS" panose="020B0604020202020204" pitchFamily="34" charset="-128"/>
              <a:cs typeface="Arial Unicode MS" panose="020B0604020202020204" pitchFamily="34" charset="-128"/>
            </a:endParaRPr>
          </a:p>
          <a:p>
            <a:pPr marL="285750" indent="-285750">
              <a:buFont typeface="Arial" panose="020B0604020202020204" pitchFamily="34" charset="0"/>
              <a:buChar char="•"/>
            </a:pPr>
            <a:r>
              <a:rPr lang="en-US" dirty="0" smtClean="0">
                <a:latin typeface="Arial Unicode MS" panose="020B0604020202020204" pitchFamily="34" charset="-128"/>
                <a:ea typeface="Arial Unicode MS" panose="020B0604020202020204" pitchFamily="34" charset="-128"/>
                <a:cs typeface="Arial Unicode MS" panose="020B0604020202020204" pitchFamily="34" charset="-128"/>
              </a:rPr>
              <a:t>During 2014, workplace suicides represented 271 deaths.</a:t>
            </a:r>
          </a:p>
          <a:p>
            <a:pPr marL="285750" indent="-285750">
              <a:buFont typeface="Arial" panose="020B0604020202020204" pitchFamily="34" charset="0"/>
              <a:buChar char="•"/>
            </a:pPr>
            <a:endParaRPr lang="en-US" dirty="0" smtClean="0">
              <a:latin typeface="Arial Unicode MS" panose="020B0604020202020204" pitchFamily="34" charset="-128"/>
              <a:ea typeface="Arial Unicode MS" panose="020B0604020202020204" pitchFamily="34" charset="-128"/>
              <a:cs typeface="Arial Unicode MS" panose="020B0604020202020204" pitchFamily="34" charset="-128"/>
            </a:endParaRPr>
          </a:p>
          <a:p>
            <a:pPr marL="285750" indent="-285750">
              <a:buFont typeface="Arial" panose="020B0604020202020204" pitchFamily="34" charset="0"/>
              <a:buChar char="•"/>
            </a:pPr>
            <a:r>
              <a:rPr lang="en-US" dirty="0" smtClean="0">
                <a:latin typeface="Arial Unicode MS" panose="020B0604020202020204" pitchFamily="34" charset="-128"/>
                <a:ea typeface="Arial Unicode MS" panose="020B0604020202020204" pitchFamily="34" charset="-128"/>
                <a:cs typeface="Arial Unicode MS" panose="020B0604020202020204" pitchFamily="34" charset="-128"/>
              </a:rPr>
              <a:t>Workplace homicides in which women were the victims, the greatest share of assailants were relatives or domestic partners (32 percent) in 2014.  </a:t>
            </a:r>
          </a:p>
          <a:p>
            <a:pPr marL="285750" indent="-285750">
              <a:buFont typeface="Arial" panose="020B0604020202020204" pitchFamily="34" charset="0"/>
              <a:buChar char="•"/>
            </a:pPr>
            <a:endParaRPr lang="en-US" dirty="0" smtClean="0">
              <a:latin typeface="Arial Unicode MS" panose="020B0604020202020204" pitchFamily="34" charset="-128"/>
              <a:ea typeface="Arial Unicode MS" panose="020B0604020202020204" pitchFamily="34" charset="-128"/>
              <a:cs typeface="Arial Unicode MS" panose="020B0604020202020204" pitchFamily="34" charset="-128"/>
            </a:endParaRPr>
          </a:p>
          <a:p>
            <a:pPr marL="285750" indent="-285750">
              <a:buFont typeface="Arial" panose="020B0604020202020204" pitchFamily="34" charset="0"/>
              <a:buChar char="•"/>
            </a:pPr>
            <a:r>
              <a:rPr lang="en-US" dirty="0" smtClean="0">
                <a:latin typeface="Arial Unicode MS" panose="020B0604020202020204" pitchFamily="34" charset="-128"/>
                <a:ea typeface="Arial Unicode MS" panose="020B0604020202020204" pitchFamily="34" charset="-128"/>
                <a:cs typeface="Arial Unicode MS" panose="020B0604020202020204" pitchFamily="34" charset="-128"/>
              </a:rPr>
              <a:t>Also during 2014, workplace homicides involving male assailants were the most common type (33 percent). </a:t>
            </a:r>
          </a:p>
          <a:p>
            <a:pPr marL="285750" indent="-285750">
              <a:buFont typeface="Arial" panose="020B0604020202020204" pitchFamily="34" charset="0"/>
              <a:buChar char="•"/>
            </a:pPr>
            <a:endParaRPr lang="en-US" dirty="0" smtClean="0">
              <a:latin typeface="Arial Unicode MS" panose="020B0604020202020204" pitchFamily="34" charset="-128"/>
              <a:ea typeface="Arial Unicode MS" panose="020B0604020202020204" pitchFamily="34" charset="-128"/>
              <a:cs typeface="Arial Unicode MS" panose="020B0604020202020204" pitchFamily="34" charset="-128"/>
            </a:endParaRPr>
          </a:p>
          <a:p>
            <a:pPr marL="285750" indent="-285750">
              <a:buFont typeface="Arial" panose="020B0604020202020204" pitchFamily="34" charset="0"/>
              <a:buChar char="•"/>
            </a:pPr>
            <a:r>
              <a:rPr lang="en-US" dirty="0" smtClean="0">
                <a:latin typeface="Arial Unicode MS" panose="020B0604020202020204" pitchFamily="34" charset="-128"/>
                <a:ea typeface="Arial Unicode MS" panose="020B0604020202020204" pitchFamily="34" charset="-128"/>
                <a:cs typeface="Arial Unicode MS" panose="020B0604020202020204" pitchFamily="34" charset="-128"/>
              </a:rPr>
              <a:t>http://www.aflcio.org/Issues/Job-Safety/Death-on-the-Job-Report  </a:t>
            </a:r>
          </a:p>
          <a:p>
            <a:endParaRPr lang="en-US" dirty="0"/>
          </a:p>
        </p:txBody>
      </p:sp>
      <p:sp>
        <p:nvSpPr>
          <p:cNvPr id="4" name="Slide Number Placeholder 3"/>
          <p:cNvSpPr>
            <a:spLocks noGrp="1"/>
          </p:cNvSpPr>
          <p:nvPr>
            <p:ph type="sldNum" sz="quarter" idx="10"/>
          </p:nvPr>
        </p:nvSpPr>
        <p:spPr/>
        <p:txBody>
          <a:bodyPr/>
          <a:lstStyle/>
          <a:p>
            <a:fld id="{33D71D78-A82A-4C47-A5B5-DC74F95703F2}" type="slidenum">
              <a:rPr lang="en-US" smtClean="0"/>
              <a:t>4</a:t>
            </a:fld>
            <a:endParaRPr lang="en-US"/>
          </a:p>
        </p:txBody>
      </p:sp>
    </p:spTree>
    <p:extLst>
      <p:ext uri="{BB962C8B-B14F-4D97-AF65-F5344CB8AC3E}">
        <p14:creationId xmlns:p14="http://schemas.microsoft.com/office/powerpoint/2010/main" val="18149588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Types of Workplace Violence </a:t>
            </a:r>
          </a:p>
          <a:p>
            <a:r>
              <a:rPr lang="en-US" b="0" dirty="0" smtClean="0"/>
              <a:t>It</a:t>
            </a:r>
            <a:r>
              <a:rPr lang="en-US" b="0" baseline="0" dirty="0" smtClean="0"/>
              <a:t> is the position of AFSCME that: </a:t>
            </a:r>
            <a:endParaRPr lang="en-US" b="0" dirty="0" smtClean="0"/>
          </a:p>
          <a:p>
            <a:pPr marL="0" indent="0">
              <a:buFontTx/>
              <a:buNone/>
            </a:pPr>
            <a:r>
              <a:rPr lang="en-US" dirty="0" smtClean="0">
                <a:latin typeface="Arial Unicode MS" panose="020B0604020202020204" pitchFamily="34" charset="-128"/>
                <a:ea typeface="Arial Unicode MS" panose="020B0604020202020204" pitchFamily="34" charset="-128"/>
                <a:cs typeface="Arial Unicode MS" panose="020B0604020202020204" pitchFamily="34" charset="-128"/>
              </a:rPr>
              <a:t>Beatings,</a:t>
            </a:r>
            <a:r>
              <a:rPr lang="en-US" baseline="0" dirty="0" smtClean="0">
                <a:latin typeface="Arial Unicode MS" panose="020B0604020202020204" pitchFamily="34" charset="-128"/>
                <a:ea typeface="Arial Unicode MS" panose="020B0604020202020204" pitchFamily="34" charset="-128"/>
                <a:cs typeface="Arial Unicode MS" panose="020B0604020202020204" pitchFamily="34" charset="-128"/>
              </a:rPr>
              <a:t> s</a:t>
            </a:r>
            <a:r>
              <a:rPr lang="en-US" dirty="0" smtClean="0">
                <a:latin typeface="Arial Unicode MS" panose="020B0604020202020204" pitchFamily="34" charset="-128"/>
                <a:ea typeface="Arial Unicode MS" panose="020B0604020202020204" pitchFamily="34" charset="-128"/>
                <a:cs typeface="Arial Unicode MS" panose="020B0604020202020204" pitchFamily="34" charset="-128"/>
              </a:rPr>
              <a:t>tabbings,</a:t>
            </a:r>
            <a:r>
              <a:rPr lang="en-US" baseline="0" dirty="0" smtClean="0">
                <a:latin typeface="Arial Unicode MS" panose="020B0604020202020204" pitchFamily="34" charset="-128"/>
                <a:ea typeface="Arial Unicode MS" panose="020B0604020202020204" pitchFamily="34" charset="-128"/>
                <a:cs typeface="Arial Unicode MS" panose="020B0604020202020204" pitchFamily="34" charset="-128"/>
              </a:rPr>
              <a:t> s</a:t>
            </a:r>
            <a:r>
              <a:rPr lang="en-US" dirty="0" smtClean="0">
                <a:latin typeface="Arial Unicode MS" panose="020B0604020202020204" pitchFamily="34" charset="-128"/>
                <a:ea typeface="Arial Unicode MS" panose="020B0604020202020204" pitchFamily="34" charset="-128"/>
                <a:cs typeface="Arial Unicode MS" panose="020B0604020202020204" pitchFamily="34" charset="-128"/>
              </a:rPr>
              <a:t>uicides,</a:t>
            </a:r>
            <a:r>
              <a:rPr lang="en-US" baseline="0" dirty="0" smtClean="0">
                <a:latin typeface="Arial Unicode MS" panose="020B0604020202020204" pitchFamily="34" charset="-128"/>
                <a:ea typeface="Arial Unicode MS" panose="020B0604020202020204" pitchFamily="34" charset="-128"/>
                <a:cs typeface="Arial Unicode MS" panose="020B0604020202020204" pitchFamily="34" charset="-128"/>
              </a:rPr>
              <a:t> s</a:t>
            </a:r>
            <a:r>
              <a:rPr lang="en-US" dirty="0" smtClean="0">
                <a:latin typeface="Arial Unicode MS" panose="020B0604020202020204" pitchFamily="34" charset="-128"/>
                <a:ea typeface="Arial Unicode MS" panose="020B0604020202020204" pitchFamily="34" charset="-128"/>
                <a:cs typeface="Arial Unicode MS" panose="020B0604020202020204" pitchFamily="34" charset="-128"/>
              </a:rPr>
              <a:t>hootings,</a:t>
            </a:r>
            <a:r>
              <a:rPr lang="en-US" baseline="0" dirty="0" smtClean="0">
                <a:latin typeface="Arial Unicode MS" panose="020B0604020202020204" pitchFamily="34" charset="-128"/>
                <a:ea typeface="Arial Unicode MS" panose="020B0604020202020204" pitchFamily="34" charset="-128"/>
                <a:cs typeface="Arial Unicode MS" panose="020B0604020202020204" pitchFamily="34" charset="-128"/>
              </a:rPr>
              <a:t> s</a:t>
            </a:r>
            <a:r>
              <a:rPr lang="en-US" dirty="0" smtClean="0">
                <a:latin typeface="Arial Unicode MS" panose="020B0604020202020204" pitchFamily="34" charset="-128"/>
                <a:ea typeface="Arial Unicode MS" panose="020B0604020202020204" pitchFamily="34" charset="-128"/>
                <a:cs typeface="Arial Unicode MS" panose="020B0604020202020204" pitchFamily="34" charset="-128"/>
              </a:rPr>
              <a:t>exual assaults,</a:t>
            </a:r>
            <a:r>
              <a:rPr lang="en-US" baseline="0" dirty="0" smtClean="0">
                <a:latin typeface="Arial Unicode MS" panose="020B0604020202020204" pitchFamily="34" charset="-128"/>
                <a:ea typeface="Arial Unicode MS" panose="020B0604020202020204" pitchFamily="34" charset="-128"/>
                <a:cs typeface="Arial Unicode MS" panose="020B0604020202020204" pitchFamily="34" charset="-128"/>
              </a:rPr>
              <a:t> a</a:t>
            </a:r>
            <a:r>
              <a:rPr lang="en-US" dirty="0" smtClean="0">
                <a:latin typeface="Arial Unicode MS" panose="020B0604020202020204" pitchFamily="34" charset="-128"/>
                <a:ea typeface="Arial Unicode MS" panose="020B0604020202020204" pitchFamily="34" charset="-128"/>
                <a:cs typeface="Arial Unicode MS" panose="020B0604020202020204" pitchFamily="34" charset="-128"/>
              </a:rPr>
              <a:t>ttempted-suicides,</a:t>
            </a:r>
            <a:r>
              <a:rPr lang="en-US" baseline="0" dirty="0" smtClean="0">
                <a:latin typeface="Arial Unicode MS" panose="020B0604020202020204" pitchFamily="34" charset="-128"/>
                <a:ea typeface="Arial Unicode MS" panose="020B0604020202020204" pitchFamily="34" charset="-128"/>
                <a:cs typeface="Arial Unicode MS" panose="020B0604020202020204" pitchFamily="34" charset="-128"/>
              </a:rPr>
              <a:t> p</a:t>
            </a:r>
            <a:r>
              <a:rPr lang="en-US" dirty="0" smtClean="0">
                <a:latin typeface="Arial Unicode MS" panose="020B0604020202020204" pitchFamily="34" charset="-128"/>
                <a:ea typeface="Arial Unicode MS" panose="020B0604020202020204" pitchFamily="34" charset="-128"/>
                <a:cs typeface="Arial Unicode MS" panose="020B0604020202020204" pitchFamily="34" charset="-128"/>
              </a:rPr>
              <a:t>sychological traumas,</a:t>
            </a:r>
            <a:r>
              <a:rPr lang="en-US" baseline="0" dirty="0" smtClean="0">
                <a:latin typeface="Arial Unicode MS" panose="020B0604020202020204" pitchFamily="34" charset="-128"/>
                <a:ea typeface="Arial Unicode MS" panose="020B0604020202020204" pitchFamily="34" charset="-128"/>
                <a:cs typeface="Arial Unicode MS" panose="020B0604020202020204" pitchFamily="34" charset="-128"/>
              </a:rPr>
              <a:t> </a:t>
            </a:r>
            <a:r>
              <a:rPr lang="en-US" baseline="0" dirty="0" smtClean="0">
                <a:latin typeface="Times New Roman" panose="02020603050405020304" pitchFamily="18" charset="0"/>
                <a:ea typeface="+mn-ea"/>
                <a:cs typeface="Times New Roman" panose="02020603050405020304" pitchFamily="18" charset="0"/>
              </a:rPr>
              <a:t>t</a:t>
            </a:r>
            <a:r>
              <a:rPr lang="en-US" dirty="0" smtClean="0">
                <a:latin typeface="Times New Roman" panose="02020603050405020304" pitchFamily="18" charset="0"/>
                <a:cs typeface="Times New Roman" panose="02020603050405020304" pitchFamily="18" charset="0"/>
              </a:rPr>
              <a:t>hreats ,</a:t>
            </a:r>
            <a:r>
              <a:rPr lang="en-US" baseline="0" dirty="0" smtClean="0">
                <a:latin typeface="Times New Roman" panose="02020603050405020304" pitchFamily="18" charset="0"/>
                <a:cs typeface="Times New Roman" panose="02020603050405020304" pitchFamily="18" charset="0"/>
              </a:rPr>
              <a:t> o</a:t>
            </a:r>
            <a:r>
              <a:rPr lang="en-US" dirty="0" smtClean="0">
                <a:latin typeface="Times New Roman" panose="02020603050405020304" pitchFamily="18" charset="0"/>
                <a:cs typeface="Times New Roman" panose="02020603050405020304" pitchFamily="18" charset="0"/>
              </a:rPr>
              <a:t>bscene phone calls,</a:t>
            </a:r>
            <a:r>
              <a:rPr lang="en-US" baseline="0" dirty="0" smtClean="0">
                <a:latin typeface="Times New Roman" panose="02020603050405020304" pitchFamily="18" charset="0"/>
                <a:cs typeface="Times New Roman" panose="02020603050405020304" pitchFamily="18" charset="0"/>
              </a:rPr>
              <a:t> i</a:t>
            </a:r>
            <a:r>
              <a:rPr lang="en-US" dirty="0" smtClean="0">
                <a:latin typeface="Times New Roman" panose="02020603050405020304" pitchFamily="18" charset="0"/>
                <a:cs typeface="Times New Roman" panose="02020603050405020304" pitchFamily="18" charset="0"/>
              </a:rPr>
              <a:t>ntimidation,</a:t>
            </a:r>
            <a:r>
              <a:rPr lang="en-US" baseline="0" dirty="0" smtClean="0">
                <a:latin typeface="Times New Roman" panose="02020603050405020304" pitchFamily="18" charset="0"/>
                <a:cs typeface="Times New Roman" panose="02020603050405020304" pitchFamily="18" charset="0"/>
              </a:rPr>
              <a:t> h</a:t>
            </a:r>
            <a:r>
              <a:rPr lang="en-US" dirty="0" smtClean="0">
                <a:latin typeface="Times New Roman" panose="02020603050405020304" pitchFamily="18" charset="0"/>
                <a:cs typeface="Times New Roman" panose="02020603050405020304" pitchFamily="18" charset="0"/>
              </a:rPr>
              <a:t>arassment,</a:t>
            </a:r>
            <a:r>
              <a:rPr lang="en-US" baseline="0" dirty="0" smtClean="0">
                <a:latin typeface="Times New Roman" panose="02020603050405020304" pitchFamily="18" charset="0"/>
                <a:cs typeface="Times New Roman" panose="02020603050405020304" pitchFamily="18" charset="0"/>
              </a:rPr>
              <a:t> s</a:t>
            </a:r>
            <a:r>
              <a:rPr lang="en-US" dirty="0" smtClean="0">
                <a:latin typeface="Times New Roman" panose="02020603050405020304" pitchFamily="18" charset="0"/>
                <a:cs typeface="Times New Roman" panose="02020603050405020304" pitchFamily="18" charset="0"/>
              </a:rPr>
              <a:t>talking,</a:t>
            </a:r>
            <a:r>
              <a:rPr lang="en-US" baseline="0" dirty="0" smtClean="0">
                <a:latin typeface="Times New Roman" panose="02020603050405020304" pitchFamily="18" charset="0"/>
                <a:cs typeface="Times New Roman" panose="02020603050405020304" pitchFamily="18" charset="0"/>
              </a:rPr>
              <a:t> bullying</a:t>
            </a:r>
            <a:r>
              <a:rPr lang="en-US" dirty="0" smtClean="0">
                <a:latin typeface="Times New Roman" panose="02020603050405020304" pitchFamily="18" charset="0"/>
                <a:cs typeface="Times New Roman" panose="02020603050405020304" pitchFamily="18" charset="0"/>
              </a:rPr>
              <a:t>, and</a:t>
            </a:r>
            <a:r>
              <a:rPr lang="en-US" baseline="0" dirty="0" smtClean="0">
                <a:latin typeface="Times New Roman" panose="02020603050405020304" pitchFamily="18" charset="0"/>
                <a:cs typeface="Times New Roman" panose="02020603050405020304" pitchFamily="18" charset="0"/>
              </a:rPr>
              <a:t> s</a:t>
            </a:r>
            <a:r>
              <a:rPr lang="en-US" dirty="0" smtClean="0">
                <a:latin typeface="Times New Roman" panose="02020603050405020304" pitchFamily="18" charset="0"/>
                <a:cs typeface="Times New Roman" panose="02020603050405020304" pitchFamily="18" charset="0"/>
              </a:rPr>
              <a:t>houting are all incidents of workplace violence.  </a:t>
            </a:r>
          </a:p>
          <a:p>
            <a:pPr marL="0" indent="0">
              <a:buFontTx/>
              <a:buNone/>
            </a:pPr>
            <a:endParaRPr lang="en-US" dirty="0" smtClean="0">
              <a:latin typeface="Times New Roman" panose="02020603050405020304" pitchFamily="18" charset="0"/>
              <a:cs typeface="Times New Roman" panose="02020603050405020304" pitchFamily="18" charset="0"/>
            </a:endParaRPr>
          </a:p>
          <a:p>
            <a:pPr marL="0" indent="0">
              <a:buFontTx/>
              <a:buNone/>
            </a:pPr>
            <a:r>
              <a:rPr lang="en-US" dirty="0" smtClean="0">
                <a:latin typeface="Times New Roman" panose="02020603050405020304" pitchFamily="18" charset="0"/>
                <a:cs typeface="Times New Roman" panose="02020603050405020304" pitchFamily="18" charset="0"/>
              </a:rPr>
              <a:t>Have</a:t>
            </a:r>
            <a:r>
              <a:rPr lang="en-US" baseline="0" dirty="0" smtClean="0">
                <a:latin typeface="Times New Roman" panose="02020603050405020304" pitchFamily="18" charset="0"/>
                <a:cs typeface="Times New Roman" panose="02020603050405020304" pitchFamily="18" charset="0"/>
              </a:rPr>
              <a:t> you ever experience workplace violence? What happened? </a:t>
            </a:r>
            <a:endParaRPr lang="en-US"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dirty="0" smtClean="0">
              <a:latin typeface="Arial Unicode MS" panose="020B0604020202020204" pitchFamily="34" charset="-128"/>
              <a:ea typeface="Arial Unicode MS" panose="020B0604020202020204" pitchFamily="34" charset="-128"/>
              <a:cs typeface="Arial Unicode MS" panose="020B0604020202020204" pitchFamily="34" charset="-128"/>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fld id="{CC7B473C-2330-4DB4-AF0C-0F1E8952BD01}" type="slidenum">
              <a:rPr lang="en-US" smtClean="0"/>
              <a:t>5</a:t>
            </a:fld>
            <a:endParaRPr lang="en-US" dirty="0"/>
          </a:p>
        </p:txBody>
      </p:sp>
    </p:spTree>
    <p:extLst>
      <p:ext uri="{BB962C8B-B14F-4D97-AF65-F5344CB8AC3E}">
        <p14:creationId xmlns:p14="http://schemas.microsoft.com/office/powerpoint/2010/main" val="15895676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rulemaking process is complicated, we know!</a:t>
            </a:r>
            <a:r>
              <a:rPr lang="en-US" baseline="0" dirty="0" smtClean="0"/>
              <a:t> What is important to remember is that at every step in this process the public is given opportunity to engage in the process. </a:t>
            </a:r>
          </a:p>
          <a:p>
            <a:endParaRPr lang="en-US" baseline="0" dirty="0" smtClean="0"/>
          </a:p>
          <a:p>
            <a:r>
              <a:rPr lang="en-US" baseline="0" dirty="0" smtClean="0"/>
              <a:t>Why do you think that the process is complicated? </a:t>
            </a:r>
            <a:endParaRPr lang="en-US" dirty="0"/>
          </a:p>
        </p:txBody>
      </p:sp>
      <p:sp>
        <p:nvSpPr>
          <p:cNvPr id="4" name="Slide Number Placeholder 3"/>
          <p:cNvSpPr>
            <a:spLocks noGrp="1"/>
          </p:cNvSpPr>
          <p:nvPr>
            <p:ph type="sldNum" sz="quarter" idx="10"/>
          </p:nvPr>
        </p:nvSpPr>
        <p:spPr/>
        <p:txBody>
          <a:bodyPr/>
          <a:lstStyle/>
          <a:p>
            <a:fld id="{CC7B473C-2330-4DB4-AF0C-0F1E8952BD01}" type="slidenum">
              <a:rPr lang="en-US" smtClean="0"/>
              <a:t>6</a:t>
            </a:fld>
            <a:endParaRPr lang="en-US" dirty="0"/>
          </a:p>
        </p:txBody>
      </p:sp>
    </p:spTree>
    <p:extLst>
      <p:ext uri="{BB962C8B-B14F-4D97-AF65-F5344CB8AC3E}">
        <p14:creationId xmlns:p14="http://schemas.microsoft.com/office/powerpoint/2010/main" val="7389141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Just because you do not live in Washington, D.C. does not mean you do not have a means to participate in the</a:t>
            </a:r>
            <a:r>
              <a:rPr lang="en-US" baseline="0" dirty="0" smtClean="0"/>
              <a:t> rulemaking process. OSHA has 10 Regional Offices across the nation and 26 additional state level offices. OSHA Contact: https://www.osha.gov/html/RAmap.html </a:t>
            </a:r>
          </a:p>
          <a:p>
            <a:endParaRPr lang="en-US" baseline="0" dirty="0" smtClean="0"/>
          </a:p>
          <a:p>
            <a:r>
              <a:rPr lang="en-US" baseline="0" dirty="0" smtClean="0"/>
              <a:t>Have you ever contacted OSHA? Why? </a:t>
            </a:r>
            <a:endParaRPr lang="en-US" dirty="0"/>
          </a:p>
        </p:txBody>
      </p:sp>
      <p:sp>
        <p:nvSpPr>
          <p:cNvPr id="4" name="Slide Number Placeholder 3"/>
          <p:cNvSpPr>
            <a:spLocks noGrp="1"/>
          </p:cNvSpPr>
          <p:nvPr>
            <p:ph type="sldNum" sz="quarter" idx="10"/>
          </p:nvPr>
        </p:nvSpPr>
        <p:spPr/>
        <p:txBody>
          <a:bodyPr/>
          <a:lstStyle/>
          <a:p>
            <a:fld id="{33D71D78-A82A-4C47-A5B5-DC74F95703F2}" type="slidenum">
              <a:rPr lang="en-US" smtClean="0"/>
              <a:t>7</a:t>
            </a:fld>
            <a:endParaRPr lang="en-US"/>
          </a:p>
        </p:txBody>
      </p:sp>
    </p:spTree>
    <p:extLst>
      <p:ext uri="{BB962C8B-B14F-4D97-AF65-F5344CB8AC3E}">
        <p14:creationId xmlns:p14="http://schemas.microsoft.com/office/powerpoint/2010/main" val="449515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Advocacy</a:t>
            </a:r>
            <a:r>
              <a:rPr lang="en-US" b="0" baseline="0" dirty="0" smtClean="0"/>
              <a:t> </a:t>
            </a:r>
            <a:r>
              <a:rPr lang="en-US" b="0" i="1" baseline="0" dirty="0" smtClean="0"/>
              <a:t>(noun)</a:t>
            </a:r>
            <a:r>
              <a:rPr lang="en-US" b="1" baseline="0" dirty="0" smtClean="0"/>
              <a:t>: </a:t>
            </a:r>
            <a:r>
              <a:rPr lang="en-US" dirty="0" smtClean="0"/>
              <a:t>The act of pleading or arguing in favor of something, such as a cause, idea, or policy; active support. </a:t>
            </a:r>
          </a:p>
          <a:p>
            <a:endParaRPr lang="en-US" dirty="0" smtClean="0"/>
          </a:p>
          <a:p>
            <a:r>
              <a:rPr lang="en-US" dirty="0" smtClean="0"/>
              <a:t>Nearly all of us have supported a political candidates an election. But issue</a:t>
            </a:r>
            <a:r>
              <a:rPr lang="en-US" baseline="0" dirty="0" smtClean="0"/>
              <a:t> based advocacy is a bit different, this is a process to pressure elected and government officials into creating regulations that favor working people. Ultimately, there is no right or wrong way to advocate for an issue, the name of the game is pressure, pressure, pressure! So choose your favorite tactic and start advocating. </a:t>
            </a:r>
            <a:endParaRPr lang="en-US" dirty="0" smtClean="0"/>
          </a:p>
          <a:p>
            <a:endParaRPr lang="en-US" dirty="0" smtClean="0"/>
          </a:p>
          <a:p>
            <a:r>
              <a:rPr lang="en-US" dirty="0" smtClean="0"/>
              <a:t>In an advocacy campaign</a:t>
            </a:r>
            <a:r>
              <a:rPr lang="en-US" baseline="0" dirty="0" smtClean="0"/>
              <a:t> </a:t>
            </a:r>
            <a:r>
              <a:rPr lang="en-US" dirty="0" smtClean="0"/>
              <a:t>the people set the agenda, form coalitions, try to gain media presence and woo elected officials into support the</a:t>
            </a:r>
            <a:r>
              <a:rPr lang="en-US" baseline="0" dirty="0" smtClean="0"/>
              <a:t> issue at hand. </a:t>
            </a:r>
          </a:p>
          <a:p>
            <a:endParaRPr lang="en-US" baseline="0" dirty="0" smtClean="0"/>
          </a:p>
          <a:p>
            <a:r>
              <a:rPr lang="en-US" baseline="0" dirty="0" smtClean="0"/>
              <a:t>Advocating for an issue takes time and commitment. When lawmakers wont take a stand for working people it is our job to move the marker, our lives depend on it. </a:t>
            </a:r>
            <a:endParaRPr lang="en-US" dirty="0"/>
          </a:p>
        </p:txBody>
      </p:sp>
      <p:sp>
        <p:nvSpPr>
          <p:cNvPr id="4" name="Slide Number Placeholder 3"/>
          <p:cNvSpPr>
            <a:spLocks noGrp="1"/>
          </p:cNvSpPr>
          <p:nvPr>
            <p:ph type="sldNum" sz="quarter" idx="10"/>
          </p:nvPr>
        </p:nvSpPr>
        <p:spPr/>
        <p:txBody>
          <a:bodyPr/>
          <a:lstStyle/>
          <a:p>
            <a:fld id="{CC7B473C-2330-4DB4-AF0C-0F1E8952BD01}" type="slidenum">
              <a:rPr lang="en-US" smtClean="0"/>
              <a:t>8</a:t>
            </a:fld>
            <a:endParaRPr lang="en-US" dirty="0"/>
          </a:p>
        </p:txBody>
      </p:sp>
    </p:spTree>
    <p:extLst>
      <p:ext uri="{BB962C8B-B14F-4D97-AF65-F5344CB8AC3E}">
        <p14:creationId xmlns:p14="http://schemas.microsoft.com/office/powerpoint/2010/main" val="37360370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a:t>
            </a:r>
            <a:r>
              <a:rPr lang="en-US" baseline="0" dirty="0" smtClean="0"/>
              <a:t> everyone will be willing to join for rallies, or write letters to Congress and OSHA. But yet, there is a place for everyone in this action. </a:t>
            </a:r>
          </a:p>
          <a:p>
            <a:endParaRPr lang="en-US" baseline="0" dirty="0" smtClean="0"/>
          </a:p>
          <a:p>
            <a:r>
              <a:rPr lang="en-US" baseline="0" dirty="0" smtClean="0"/>
              <a:t>What will you do to participate in the workplace violence prevention rulemaking? </a:t>
            </a:r>
            <a:endParaRPr lang="en-US" dirty="0"/>
          </a:p>
        </p:txBody>
      </p:sp>
      <p:sp>
        <p:nvSpPr>
          <p:cNvPr id="4" name="Slide Number Placeholder 3"/>
          <p:cNvSpPr>
            <a:spLocks noGrp="1"/>
          </p:cNvSpPr>
          <p:nvPr>
            <p:ph type="sldNum" sz="quarter" idx="10"/>
          </p:nvPr>
        </p:nvSpPr>
        <p:spPr/>
        <p:txBody>
          <a:bodyPr/>
          <a:lstStyle/>
          <a:p>
            <a:fld id="{CC7B473C-2330-4DB4-AF0C-0F1E8952BD01}" type="slidenum">
              <a:rPr lang="en-US" smtClean="0"/>
              <a:t>9</a:t>
            </a:fld>
            <a:endParaRPr lang="en-US" dirty="0"/>
          </a:p>
        </p:txBody>
      </p:sp>
    </p:spTree>
    <p:extLst>
      <p:ext uri="{BB962C8B-B14F-4D97-AF65-F5344CB8AC3E}">
        <p14:creationId xmlns:p14="http://schemas.microsoft.com/office/powerpoint/2010/main" val="30421498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Meet</a:t>
            </a:r>
          </a:p>
          <a:p>
            <a:r>
              <a:rPr lang="en-US" b="0" dirty="0" smtClean="0"/>
              <a:t>Every workplace has leaders.</a:t>
            </a:r>
            <a:r>
              <a:rPr lang="en-US" b="0" baseline="0" dirty="0" smtClean="0"/>
              <a:t> Convening a group of leaders and members to explain why this action is necessary is an important first step. Once the workers have “bought in” to changing workplace conditions and improving their lives you can move to the next step. </a:t>
            </a:r>
          </a:p>
          <a:p>
            <a:endParaRPr lang="en-US" b="0" baseline="0" dirty="0" smtClean="0"/>
          </a:p>
          <a:p>
            <a:r>
              <a:rPr lang="en-US" b="1" baseline="0" dirty="0" smtClean="0"/>
              <a:t>Plan</a:t>
            </a:r>
          </a:p>
          <a:p>
            <a:r>
              <a:rPr lang="en-US" b="0" baseline="0" dirty="0" smtClean="0"/>
              <a:t>Setting an agenda can be difficult at times when there are many safety and health issues to be addressed. In this exercise we have one collective goal: new regulations to protect us against workplace violence. Choose your tactics carefully, each tactic should be used to build on the previous success. Start small with a letter to OSHA expressing your concerns on violence in the workplace. Then build momentum and host a workplace awareness day, write op-ed’ s to your local newspaper, hold a rally at OSH’s offices, contact your Congressional figures, form a response team fro when violence occurs and stay vigilant. The list of tactics is endless. </a:t>
            </a:r>
          </a:p>
          <a:p>
            <a:endParaRPr lang="en-US" b="0" baseline="0" dirty="0" smtClean="0"/>
          </a:p>
          <a:p>
            <a:r>
              <a:rPr lang="en-US" b="1" baseline="0" dirty="0" smtClean="0"/>
              <a:t>Engage</a:t>
            </a:r>
          </a:p>
          <a:p>
            <a:r>
              <a:rPr lang="en-US" b="0" dirty="0" smtClean="0"/>
              <a:t>Advocating for an issue takes time and commitment. It</a:t>
            </a:r>
            <a:r>
              <a:rPr lang="en-US" b="0" baseline="0" dirty="0" smtClean="0"/>
              <a:t> is not</a:t>
            </a:r>
            <a:r>
              <a:rPr lang="en-US" b="0" dirty="0" smtClean="0"/>
              <a:t> easy, but we are AFSCME and we Never</a:t>
            </a:r>
            <a:r>
              <a:rPr lang="en-US" b="0" baseline="0" dirty="0" smtClean="0"/>
              <a:t> Quit! Coordinating in your workplace can be a fulltime job. It is important to appoint a “lead” to get everyone on the same page and to move everyone into collective action.  When we stick together, we win! </a:t>
            </a:r>
            <a:endParaRPr lang="en-US" b="0" dirty="0"/>
          </a:p>
        </p:txBody>
      </p:sp>
      <p:sp>
        <p:nvSpPr>
          <p:cNvPr id="4" name="Slide Number Placeholder 3"/>
          <p:cNvSpPr>
            <a:spLocks noGrp="1"/>
          </p:cNvSpPr>
          <p:nvPr>
            <p:ph type="sldNum" sz="quarter" idx="10"/>
          </p:nvPr>
        </p:nvSpPr>
        <p:spPr/>
        <p:txBody>
          <a:bodyPr/>
          <a:lstStyle/>
          <a:p>
            <a:fld id="{33D71D78-A82A-4C47-A5B5-DC74F95703F2}" type="slidenum">
              <a:rPr lang="en-US" smtClean="0"/>
              <a:t>10</a:t>
            </a:fld>
            <a:endParaRPr lang="en-US"/>
          </a:p>
        </p:txBody>
      </p:sp>
    </p:spTree>
    <p:extLst>
      <p:ext uri="{BB962C8B-B14F-4D97-AF65-F5344CB8AC3E}">
        <p14:creationId xmlns:p14="http://schemas.microsoft.com/office/powerpoint/2010/main" val="36047212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Each</a:t>
            </a:r>
            <a:r>
              <a:rPr lang="en-US" baseline="0" dirty="0" smtClean="0"/>
              <a:t> group will brainstorm though 1 of 3 assigned areas to participate in rulemaking from the previous slide. Each group will assign a note taker and a spokesperson to report back to the larger group when the activity is complete. </a:t>
            </a:r>
          </a:p>
          <a:p>
            <a:endParaRPr lang="en-US" baseline="0" dirty="0" smtClean="0"/>
          </a:p>
          <a:p>
            <a:r>
              <a:rPr lang="en-US" b="1" baseline="0" dirty="0" smtClean="0"/>
              <a:t>Meet</a:t>
            </a:r>
          </a:p>
          <a:p>
            <a:r>
              <a:rPr lang="en-US" baseline="0" dirty="0" smtClean="0"/>
              <a:t>How will we identify leaders and members? How will we build support in the workplace for this rulemaking?   </a:t>
            </a:r>
          </a:p>
          <a:p>
            <a:endParaRPr lang="en-US" baseline="0" dirty="0" smtClean="0"/>
          </a:p>
          <a:p>
            <a:r>
              <a:rPr lang="en-US" b="1" baseline="0" dirty="0" smtClean="0"/>
              <a:t>Plan</a:t>
            </a:r>
          </a:p>
          <a:p>
            <a:r>
              <a:rPr lang="en-US" baseline="0" dirty="0" smtClean="0"/>
              <a:t>What can we do to participate in the rulemaking? What tactics can we explore? </a:t>
            </a:r>
          </a:p>
          <a:p>
            <a:endParaRPr lang="en-US" baseline="0" dirty="0" smtClean="0"/>
          </a:p>
          <a:p>
            <a:r>
              <a:rPr lang="en-US" b="1" baseline="0" dirty="0" smtClean="0"/>
              <a:t>Engage</a:t>
            </a:r>
          </a:p>
          <a:p>
            <a:r>
              <a:rPr lang="en-US" baseline="0" dirty="0" smtClean="0"/>
              <a:t>Who can be the assigned coordinator in the workplace? How often do we want to engage in tactics? Will they be planned or will we respond to an event that will likely get us media coverage?  </a:t>
            </a:r>
            <a:endParaRPr lang="en-US" dirty="0"/>
          </a:p>
        </p:txBody>
      </p:sp>
      <p:sp>
        <p:nvSpPr>
          <p:cNvPr id="4" name="Slide Number Placeholder 3"/>
          <p:cNvSpPr>
            <a:spLocks noGrp="1"/>
          </p:cNvSpPr>
          <p:nvPr>
            <p:ph type="sldNum" sz="quarter" idx="10"/>
          </p:nvPr>
        </p:nvSpPr>
        <p:spPr/>
        <p:txBody>
          <a:bodyPr/>
          <a:lstStyle/>
          <a:p>
            <a:fld id="{CC7B473C-2330-4DB4-AF0C-0F1E8952BD01}" type="slidenum">
              <a:rPr lang="en-US" smtClean="0"/>
              <a:t>11</a:t>
            </a:fld>
            <a:endParaRPr lang="en-US" dirty="0"/>
          </a:p>
        </p:txBody>
      </p:sp>
    </p:spTree>
    <p:extLst>
      <p:ext uri="{BB962C8B-B14F-4D97-AF65-F5344CB8AC3E}">
        <p14:creationId xmlns:p14="http://schemas.microsoft.com/office/powerpoint/2010/main" val="13567048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9F66801-635C-CC4C-B63B-AA15A72A821C}" type="datetimeFigureOut">
              <a:rPr lang="en-US" smtClean="0"/>
              <a:t>6/22/2016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D51228-31B6-4449-8A6B-FCDA4395D965}" type="slidenum">
              <a:rPr lang="en-US" smtClean="0"/>
              <a:t>‹#›</a:t>
            </a:fld>
            <a:endParaRPr lang="en-US"/>
          </a:p>
        </p:txBody>
      </p:sp>
    </p:spTree>
    <p:extLst>
      <p:ext uri="{BB962C8B-B14F-4D97-AF65-F5344CB8AC3E}">
        <p14:creationId xmlns:p14="http://schemas.microsoft.com/office/powerpoint/2010/main" val="10904278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9F66801-635C-CC4C-B63B-AA15A72A821C}" type="datetimeFigureOut">
              <a:rPr lang="en-US" smtClean="0"/>
              <a:t>6/22/2016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D51228-31B6-4449-8A6B-FCDA4395D965}" type="slidenum">
              <a:rPr lang="en-US" smtClean="0"/>
              <a:t>‹#›</a:t>
            </a:fld>
            <a:endParaRPr lang="en-US"/>
          </a:p>
        </p:txBody>
      </p:sp>
    </p:spTree>
    <p:extLst>
      <p:ext uri="{BB962C8B-B14F-4D97-AF65-F5344CB8AC3E}">
        <p14:creationId xmlns:p14="http://schemas.microsoft.com/office/powerpoint/2010/main" val="5817270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9F66801-635C-CC4C-B63B-AA15A72A821C}" type="datetimeFigureOut">
              <a:rPr lang="en-US" smtClean="0"/>
              <a:t>6/22/2016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D51228-31B6-4449-8A6B-FCDA4395D965}" type="slidenum">
              <a:rPr lang="en-US" smtClean="0"/>
              <a:t>‹#›</a:t>
            </a:fld>
            <a:endParaRPr lang="en-US"/>
          </a:p>
        </p:txBody>
      </p:sp>
    </p:spTree>
    <p:extLst>
      <p:ext uri="{BB962C8B-B14F-4D97-AF65-F5344CB8AC3E}">
        <p14:creationId xmlns:p14="http://schemas.microsoft.com/office/powerpoint/2010/main" val="2583365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9F66801-635C-CC4C-B63B-AA15A72A821C}" type="datetimeFigureOut">
              <a:rPr lang="en-US" smtClean="0"/>
              <a:t>6/22/2016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D51228-31B6-4449-8A6B-FCDA4395D965}" type="slidenum">
              <a:rPr lang="en-US" smtClean="0"/>
              <a:t>‹#›</a:t>
            </a:fld>
            <a:endParaRPr lang="en-US"/>
          </a:p>
        </p:txBody>
      </p:sp>
    </p:spTree>
    <p:extLst>
      <p:ext uri="{BB962C8B-B14F-4D97-AF65-F5344CB8AC3E}">
        <p14:creationId xmlns:p14="http://schemas.microsoft.com/office/powerpoint/2010/main" val="37056366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9F66801-635C-CC4C-B63B-AA15A72A821C}" type="datetimeFigureOut">
              <a:rPr lang="en-US" smtClean="0"/>
              <a:t>6/22/2016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D51228-31B6-4449-8A6B-FCDA4395D965}" type="slidenum">
              <a:rPr lang="en-US" smtClean="0"/>
              <a:t>‹#›</a:t>
            </a:fld>
            <a:endParaRPr lang="en-US"/>
          </a:p>
        </p:txBody>
      </p:sp>
    </p:spTree>
    <p:extLst>
      <p:ext uri="{BB962C8B-B14F-4D97-AF65-F5344CB8AC3E}">
        <p14:creationId xmlns:p14="http://schemas.microsoft.com/office/powerpoint/2010/main" val="2404255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9F66801-635C-CC4C-B63B-AA15A72A821C}" type="datetimeFigureOut">
              <a:rPr lang="en-US" smtClean="0"/>
              <a:t>6/22/2016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D51228-31B6-4449-8A6B-FCDA4395D965}" type="slidenum">
              <a:rPr lang="en-US" smtClean="0"/>
              <a:t>‹#›</a:t>
            </a:fld>
            <a:endParaRPr lang="en-US"/>
          </a:p>
        </p:txBody>
      </p:sp>
    </p:spTree>
    <p:extLst>
      <p:ext uri="{BB962C8B-B14F-4D97-AF65-F5344CB8AC3E}">
        <p14:creationId xmlns:p14="http://schemas.microsoft.com/office/powerpoint/2010/main" val="38456639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9F66801-635C-CC4C-B63B-AA15A72A821C}" type="datetimeFigureOut">
              <a:rPr lang="en-US" smtClean="0"/>
              <a:t>6/22/2016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2D51228-31B6-4449-8A6B-FCDA4395D965}" type="slidenum">
              <a:rPr lang="en-US" smtClean="0"/>
              <a:t>‹#›</a:t>
            </a:fld>
            <a:endParaRPr lang="en-US"/>
          </a:p>
        </p:txBody>
      </p:sp>
    </p:spTree>
    <p:extLst>
      <p:ext uri="{BB962C8B-B14F-4D97-AF65-F5344CB8AC3E}">
        <p14:creationId xmlns:p14="http://schemas.microsoft.com/office/powerpoint/2010/main" val="1832601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9F66801-635C-CC4C-B63B-AA15A72A821C}" type="datetimeFigureOut">
              <a:rPr lang="en-US" smtClean="0"/>
              <a:t>6/22/2016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2D51228-31B6-4449-8A6B-FCDA4395D965}" type="slidenum">
              <a:rPr lang="en-US" smtClean="0"/>
              <a:t>‹#›</a:t>
            </a:fld>
            <a:endParaRPr lang="en-US"/>
          </a:p>
        </p:txBody>
      </p:sp>
    </p:spTree>
    <p:extLst>
      <p:ext uri="{BB962C8B-B14F-4D97-AF65-F5344CB8AC3E}">
        <p14:creationId xmlns:p14="http://schemas.microsoft.com/office/powerpoint/2010/main" val="11705975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F66801-635C-CC4C-B63B-AA15A72A821C}" type="datetimeFigureOut">
              <a:rPr lang="en-US" smtClean="0"/>
              <a:t>6/22/2016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2D51228-31B6-4449-8A6B-FCDA4395D965}" type="slidenum">
              <a:rPr lang="en-US" smtClean="0"/>
              <a:t>‹#›</a:t>
            </a:fld>
            <a:endParaRPr lang="en-US"/>
          </a:p>
        </p:txBody>
      </p:sp>
    </p:spTree>
    <p:extLst>
      <p:ext uri="{BB962C8B-B14F-4D97-AF65-F5344CB8AC3E}">
        <p14:creationId xmlns:p14="http://schemas.microsoft.com/office/powerpoint/2010/main" val="33337648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9F66801-635C-CC4C-B63B-AA15A72A821C}" type="datetimeFigureOut">
              <a:rPr lang="en-US" smtClean="0"/>
              <a:t>6/22/2016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D51228-31B6-4449-8A6B-FCDA4395D965}" type="slidenum">
              <a:rPr lang="en-US" smtClean="0"/>
              <a:t>‹#›</a:t>
            </a:fld>
            <a:endParaRPr lang="en-US"/>
          </a:p>
        </p:txBody>
      </p:sp>
    </p:spTree>
    <p:extLst>
      <p:ext uri="{BB962C8B-B14F-4D97-AF65-F5344CB8AC3E}">
        <p14:creationId xmlns:p14="http://schemas.microsoft.com/office/powerpoint/2010/main" val="40725439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9F66801-635C-CC4C-B63B-AA15A72A821C}" type="datetimeFigureOut">
              <a:rPr lang="en-US" smtClean="0"/>
              <a:t>6/22/2016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D51228-31B6-4449-8A6B-FCDA4395D965}" type="slidenum">
              <a:rPr lang="en-US" smtClean="0"/>
              <a:t>‹#›</a:t>
            </a:fld>
            <a:endParaRPr lang="en-US"/>
          </a:p>
        </p:txBody>
      </p:sp>
    </p:spTree>
    <p:extLst>
      <p:ext uri="{BB962C8B-B14F-4D97-AF65-F5344CB8AC3E}">
        <p14:creationId xmlns:p14="http://schemas.microsoft.com/office/powerpoint/2010/main" val="30401368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9F66801-635C-CC4C-B63B-AA15A72A821C}" type="datetimeFigureOut">
              <a:rPr lang="en-US" smtClean="0"/>
              <a:t>6/22/2016</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2D51228-31B6-4449-8A6B-FCDA4395D965}" type="slidenum">
              <a:rPr lang="en-US" smtClean="0"/>
              <a:t>‹#›</a:t>
            </a:fld>
            <a:endParaRPr lang="en-US"/>
          </a:p>
        </p:txBody>
      </p:sp>
    </p:spTree>
    <p:extLst>
      <p:ext uri="{BB962C8B-B14F-4D97-AF65-F5344CB8AC3E}">
        <p14:creationId xmlns:p14="http://schemas.microsoft.com/office/powerpoint/2010/main" val="27985229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jpg"/><Relationship Id="rId7" Type="http://schemas.openxmlformats.org/officeDocument/2006/relationships/diagramColors" Target="../diagrams/colors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1.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5" name="Picture 4" descr="Slide1PP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90304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ackgrd-bottom-ppt..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141521"/>
            <a:ext cx="9144000" cy="1088571"/>
          </a:xfrm>
          <a:prstGeom prst="rect">
            <a:avLst/>
          </a:prstGeom>
        </p:spPr>
      </p:pic>
      <p:sp>
        <p:nvSpPr>
          <p:cNvPr id="2" name="Title 1"/>
          <p:cNvSpPr>
            <a:spLocks noGrp="1"/>
          </p:cNvSpPr>
          <p:nvPr>
            <p:ph type="title"/>
          </p:nvPr>
        </p:nvSpPr>
        <p:spPr/>
        <p:txBody>
          <a:bodyPr>
            <a:normAutofit/>
          </a:bodyPr>
          <a:lstStyle/>
          <a:p>
            <a:r>
              <a:rPr lang="en-US" sz="4000" dirty="0" smtClean="0">
                <a:latin typeface="Arial Black" panose="020B0A04020102020204" pitchFamily="34" charset="0"/>
              </a:rPr>
              <a:t>Ideas </a:t>
            </a:r>
            <a:r>
              <a:rPr lang="en-US" sz="4000" dirty="0" smtClean="0">
                <a:latin typeface="Arial Black" panose="020B0A04020102020204" pitchFamily="34" charset="0"/>
              </a:rPr>
              <a:t>Into Action</a:t>
            </a:r>
            <a:endParaRPr lang="en-US" sz="4000" dirty="0">
              <a:latin typeface="Arial Black" panose="020B0A04020102020204" pitchFamily="34"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657019060"/>
              </p:ext>
            </p:extLst>
          </p:nvPr>
        </p:nvGraphicFramePr>
        <p:xfrm>
          <a:off x="457200" y="1200150"/>
          <a:ext cx="8229600" cy="339407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4667750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7694"/>
            <a:ext cx="9143999" cy="1149790"/>
          </a:xfrm>
        </p:spPr>
        <p:txBody>
          <a:bodyPr>
            <a:normAutofit/>
          </a:bodyPr>
          <a:lstStyle/>
          <a:p>
            <a:r>
              <a:rPr lang="en-US" sz="4000" b="1" dirty="0" smtClean="0">
                <a:latin typeface="Arial Black" panose="020B0A04020102020204" pitchFamily="34" charset="0"/>
                <a:cs typeface="Times New Roman" panose="02020603050405020304" pitchFamily="18" charset="0"/>
              </a:rPr>
              <a:t>Small Group Activity </a:t>
            </a:r>
            <a:endParaRPr lang="en-US" sz="4000" b="1" dirty="0">
              <a:latin typeface="Arial Black" panose="020B0A04020102020204" pitchFamily="34" charset="0"/>
              <a:cs typeface="Times New Roman" panose="02020603050405020304" pitchFamily="18" charset="0"/>
            </a:endParaRPr>
          </a:p>
        </p:txBody>
      </p:sp>
      <p:pic>
        <p:nvPicPr>
          <p:cNvPr id="3" name="Content Placeholder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922106" y="1123949"/>
            <a:ext cx="5449078" cy="3017571"/>
          </a:xfrm>
        </p:spPr>
      </p:pic>
      <p:pic>
        <p:nvPicPr>
          <p:cNvPr id="5" name="Picture 4" descr="Backgrd-bottom-ppt..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141521"/>
            <a:ext cx="9144000" cy="1088571"/>
          </a:xfrm>
          <a:prstGeom prst="rect">
            <a:avLst/>
          </a:prstGeom>
        </p:spPr>
      </p:pic>
    </p:spTree>
    <p:extLst>
      <p:ext uri="{BB962C8B-B14F-4D97-AF65-F5344CB8AC3E}">
        <p14:creationId xmlns:p14="http://schemas.microsoft.com/office/powerpoint/2010/main" val="28020178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09550"/>
            <a:ext cx="9143999" cy="822546"/>
          </a:xfrm>
        </p:spPr>
        <p:txBody>
          <a:bodyPr>
            <a:noAutofit/>
          </a:bodyPr>
          <a:lstStyle/>
          <a:p>
            <a:r>
              <a:rPr lang="en-US" sz="4000" b="1" dirty="0" smtClean="0">
                <a:latin typeface="Arial Black" panose="020B0A04020102020204" pitchFamily="34" charset="0"/>
                <a:cs typeface="Times New Roman" panose="02020603050405020304" pitchFamily="18" charset="0"/>
              </a:rPr>
              <a:t>Be the Change, Lead the Change </a:t>
            </a:r>
            <a:endParaRPr lang="en-US" sz="4000" b="1" dirty="0">
              <a:latin typeface="Arial Black" panose="020B0A04020102020204" pitchFamily="34" charset="0"/>
              <a:cs typeface="Times New Roman" panose="02020603050405020304" pitchFamily="18" charset="0"/>
            </a:endParaRPr>
          </a:p>
        </p:txBody>
      </p:sp>
      <p:pic>
        <p:nvPicPr>
          <p:cNvPr id="3" name="Content Placeholder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66738" y="1742606"/>
            <a:ext cx="3138488" cy="1998450"/>
          </a:xfrm>
        </p:spPr>
      </p:pic>
      <p:pic>
        <p:nvPicPr>
          <p:cNvPr id="5" name="Picture 4" descr="Backgrd-bottom-ppt..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141521"/>
            <a:ext cx="9144000" cy="1088571"/>
          </a:xfrm>
          <a:prstGeom prst="rect">
            <a:avLst/>
          </a:prstGeom>
        </p:spPr>
      </p:pic>
      <p:sp>
        <p:nvSpPr>
          <p:cNvPr id="4" name="TextBox 3"/>
          <p:cNvSpPr txBox="1"/>
          <p:nvPr/>
        </p:nvSpPr>
        <p:spPr>
          <a:xfrm>
            <a:off x="4829176" y="2200275"/>
            <a:ext cx="3714750" cy="923330"/>
          </a:xfrm>
          <a:prstGeom prst="rect">
            <a:avLst/>
          </a:prstGeom>
          <a:noFill/>
        </p:spPr>
        <p:txBody>
          <a:bodyPr wrap="square" rtlCol="0">
            <a:spAutoFit/>
          </a:bodyPr>
          <a:lstStyle/>
          <a:p>
            <a:r>
              <a:rPr lang="en-US" dirty="0" smtClean="0">
                <a:latin typeface="Arial Unicode MS" panose="020B0604020202020204" pitchFamily="34" charset="-128"/>
                <a:ea typeface="Arial Unicode MS" panose="020B0604020202020204" pitchFamily="34" charset="-128"/>
                <a:cs typeface="Arial Unicode MS" panose="020B0604020202020204" pitchFamily="34" charset="-128"/>
              </a:rPr>
              <a:t>Email: </a:t>
            </a:r>
          </a:p>
          <a:p>
            <a:endParaRPr lang="en-US" dirty="0" smtClean="0">
              <a:latin typeface="Arial Unicode MS" panose="020B0604020202020204" pitchFamily="34" charset="-128"/>
              <a:ea typeface="Arial Unicode MS" panose="020B0604020202020204" pitchFamily="34" charset="-128"/>
              <a:cs typeface="Arial Unicode MS" panose="020B0604020202020204" pitchFamily="34" charset="-128"/>
            </a:endParaRPr>
          </a:p>
          <a:p>
            <a:r>
              <a:rPr lang="en-US" dirty="0" smtClean="0">
                <a:latin typeface="Arial Unicode MS" panose="020B0604020202020204" pitchFamily="34" charset="-128"/>
                <a:ea typeface="Arial Unicode MS" panose="020B0604020202020204" pitchFamily="34" charset="-128"/>
                <a:cs typeface="Arial Unicode MS" panose="020B0604020202020204" pitchFamily="34" charset="-128"/>
              </a:rPr>
              <a:t>SafeJobsNow@AFSCME.org</a:t>
            </a:r>
            <a:endParaRPr lang="en-US"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38077379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ackgrd-bottom-pp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141521"/>
            <a:ext cx="9144000" cy="1088571"/>
          </a:xfrm>
          <a:prstGeom prst="rect">
            <a:avLst/>
          </a:prstGeom>
        </p:spPr>
      </p:pic>
      <p:sp>
        <p:nvSpPr>
          <p:cNvPr id="3" name="Title 1"/>
          <p:cNvSpPr>
            <a:spLocks noGrp="1"/>
          </p:cNvSpPr>
          <p:nvPr>
            <p:ph type="title"/>
          </p:nvPr>
        </p:nvSpPr>
        <p:spPr>
          <a:xfrm>
            <a:off x="457200" y="205978"/>
            <a:ext cx="8229600" cy="1037605"/>
          </a:xfrm>
        </p:spPr>
        <p:txBody>
          <a:bodyPr>
            <a:normAutofit fontScale="90000"/>
          </a:bodyPr>
          <a:lstStyle/>
          <a:p>
            <a:r>
              <a:rPr lang="en-US" dirty="0" smtClean="0">
                <a:latin typeface="Arial Black"/>
                <a:cs typeface="Arial Black"/>
              </a:rPr>
              <a:t>Rulemaking </a:t>
            </a:r>
            <a:r>
              <a:rPr lang="en-US" dirty="0" err="1" smtClean="0">
                <a:latin typeface="Arial Black"/>
                <a:cs typeface="Arial Black"/>
              </a:rPr>
              <a:t>Ain’t</a:t>
            </a:r>
            <a:r>
              <a:rPr lang="en-US" dirty="0" smtClean="0">
                <a:latin typeface="Arial Black"/>
                <a:cs typeface="Arial Black"/>
              </a:rPr>
              <a:t> Just For Lobbyists </a:t>
            </a:r>
            <a:endParaRPr lang="en-US" dirty="0">
              <a:latin typeface="Arial Black"/>
              <a:cs typeface="Arial Black"/>
            </a:endParaRPr>
          </a:p>
        </p:txBody>
      </p:sp>
      <p:sp>
        <p:nvSpPr>
          <p:cNvPr id="5" name="Content Placeholder 2"/>
          <p:cNvSpPr>
            <a:spLocks noGrp="1"/>
          </p:cNvSpPr>
          <p:nvPr>
            <p:ph idx="1"/>
          </p:nvPr>
        </p:nvSpPr>
        <p:spPr>
          <a:xfrm>
            <a:off x="0" y="1499615"/>
            <a:ext cx="9144000" cy="3095007"/>
          </a:xfrm>
        </p:spPr>
        <p:txBody>
          <a:bodyPr/>
          <a:lstStyle/>
          <a:p>
            <a:pPr marL="0" indent="0" algn="ctr">
              <a:buNone/>
            </a:pPr>
            <a:r>
              <a:rPr lang="en-US" dirty="0" smtClean="0">
                <a:latin typeface="Arial Unicode MS"/>
                <a:cs typeface="Arial Unicode MS"/>
              </a:rPr>
              <a:t>Keith Wrightson </a:t>
            </a:r>
          </a:p>
          <a:p>
            <a:pPr marL="0" indent="0" algn="ctr">
              <a:buNone/>
            </a:pPr>
            <a:r>
              <a:rPr lang="en-US" dirty="0" smtClean="0">
                <a:latin typeface="Arial Unicode MS"/>
                <a:cs typeface="Arial Unicode MS"/>
              </a:rPr>
              <a:t>Health &amp; Safety Specialist </a:t>
            </a:r>
            <a:r>
              <a:rPr lang="en-US" sz="1200" dirty="0" smtClean="0">
                <a:latin typeface="Arial Unicode MS"/>
                <a:cs typeface="Arial Unicode MS"/>
              </a:rPr>
              <a:t> </a:t>
            </a:r>
            <a:endParaRPr lang="en-US" dirty="0" smtClean="0">
              <a:latin typeface="Arial Unicode MS"/>
              <a:cs typeface="Arial Unicode MS"/>
            </a:endParaRPr>
          </a:p>
          <a:p>
            <a:pPr marL="0" indent="0">
              <a:buNone/>
            </a:pPr>
            <a:r>
              <a:rPr lang="en-US" sz="1200" dirty="0" smtClean="0">
                <a:latin typeface="Arial Unicode MS"/>
                <a:cs typeface="Arial Unicode MS"/>
              </a:rPr>
              <a:t> </a:t>
            </a:r>
          </a:p>
          <a:p>
            <a:pPr marL="0" indent="0" algn="ctr">
              <a:buNone/>
            </a:pPr>
            <a:r>
              <a:rPr lang="en-US" sz="1800" dirty="0" smtClean="0">
                <a:latin typeface="Arial Unicode MS"/>
                <a:cs typeface="Arial Unicode MS"/>
              </a:rPr>
              <a:t>OSHA </a:t>
            </a:r>
            <a:r>
              <a:rPr lang="en-US" sz="1800" dirty="0">
                <a:latin typeface="Arial Unicode MS"/>
                <a:cs typeface="Arial Unicode MS"/>
              </a:rPr>
              <a:t>has proposed new rules on workplace violence prevention but we cannot wait a day longer for protections on the job. </a:t>
            </a:r>
          </a:p>
        </p:txBody>
      </p:sp>
    </p:spTree>
    <p:extLst>
      <p:ext uri="{BB962C8B-B14F-4D97-AF65-F5344CB8AC3E}">
        <p14:creationId xmlns:p14="http://schemas.microsoft.com/office/powerpoint/2010/main" val="14606943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ackgrd-bottom-ppt..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141521"/>
            <a:ext cx="9144000" cy="1088571"/>
          </a:xfrm>
          <a:prstGeom prst="rect">
            <a:avLst/>
          </a:prstGeom>
        </p:spPr>
      </p:pic>
      <p:sp>
        <p:nvSpPr>
          <p:cNvPr id="6" name="TextBox 5"/>
          <p:cNvSpPr txBox="1"/>
          <p:nvPr/>
        </p:nvSpPr>
        <p:spPr>
          <a:xfrm>
            <a:off x="0" y="208230"/>
            <a:ext cx="9144000" cy="1323439"/>
          </a:xfrm>
          <a:prstGeom prst="rect">
            <a:avLst/>
          </a:prstGeom>
          <a:noFill/>
        </p:spPr>
        <p:txBody>
          <a:bodyPr wrap="square" rtlCol="0">
            <a:spAutoFit/>
          </a:bodyPr>
          <a:lstStyle/>
          <a:p>
            <a:pPr algn="ctr"/>
            <a:r>
              <a:rPr lang="en-US" sz="4000" dirty="0" smtClean="0">
                <a:latin typeface="Arial Black" panose="020B0A04020102020204" pitchFamily="34" charset="0"/>
              </a:rPr>
              <a:t>OSHA has Started the Process to Create New Rules on</a:t>
            </a:r>
            <a:endParaRPr lang="en-US" sz="4000" dirty="0">
              <a:latin typeface="Arial Black" panose="020B0A04020102020204" pitchFamily="34" charset="0"/>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85180" y="1774479"/>
            <a:ext cx="5966234" cy="2145672"/>
          </a:xfrm>
          <a:prstGeom prst="rect">
            <a:avLst/>
          </a:prstGeom>
        </p:spPr>
      </p:pic>
    </p:spTree>
    <p:extLst>
      <p:ext uri="{BB962C8B-B14F-4D97-AF65-F5344CB8AC3E}">
        <p14:creationId xmlns:p14="http://schemas.microsoft.com/office/powerpoint/2010/main" val="31431500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ackgrd-bottom-ppt..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054929"/>
            <a:ext cx="9144000" cy="1088571"/>
          </a:xfrm>
          <a:prstGeom prst="rect">
            <a:avLst/>
          </a:prstGeom>
        </p:spPr>
      </p:pic>
      <p:sp>
        <p:nvSpPr>
          <p:cNvPr id="2" name="Rectangle 1"/>
          <p:cNvSpPr/>
          <p:nvPr/>
        </p:nvSpPr>
        <p:spPr>
          <a:xfrm>
            <a:off x="0" y="36082"/>
            <a:ext cx="9143999" cy="707886"/>
          </a:xfrm>
          <a:prstGeom prst="rect">
            <a:avLst/>
          </a:prstGeom>
        </p:spPr>
        <p:txBody>
          <a:bodyPr wrap="square">
            <a:spAutoFit/>
          </a:bodyPr>
          <a:lstStyle/>
          <a:p>
            <a:pPr algn="ctr"/>
            <a:r>
              <a:rPr lang="en-US" sz="4000" b="1" dirty="0">
                <a:latin typeface="Arial Black" panose="020B0A04020102020204" pitchFamily="34" charset="0"/>
                <a:cs typeface="Times New Roman" panose="02020603050405020304" pitchFamily="18" charset="0"/>
              </a:rPr>
              <a:t>A National Epidemic</a:t>
            </a:r>
            <a:endParaRPr lang="en-US" sz="4000" dirty="0">
              <a:latin typeface="Arial Black" panose="020B0A04020102020204" pitchFamily="34" charset="0"/>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00250" y="743968"/>
            <a:ext cx="5143500" cy="3310961"/>
          </a:xfrm>
          <a:prstGeom prst="rect">
            <a:avLst/>
          </a:prstGeom>
        </p:spPr>
      </p:pic>
    </p:spTree>
    <p:extLst>
      <p:ext uri="{BB962C8B-B14F-4D97-AF65-F5344CB8AC3E}">
        <p14:creationId xmlns:p14="http://schemas.microsoft.com/office/powerpoint/2010/main" val="31527932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7694"/>
            <a:ext cx="9143999" cy="1149790"/>
          </a:xfrm>
        </p:spPr>
        <p:txBody>
          <a:bodyPr>
            <a:normAutofit/>
          </a:bodyPr>
          <a:lstStyle/>
          <a:p>
            <a:r>
              <a:rPr lang="en-US" b="1" dirty="0">
                <a:latin typeface="Arial Black" panose="020B0A04020102020204" pitchFamily="34" charset="0"/>
                <a:cs typeface="Times New Roman" panose="02020603050405020304" pitchFamily="18" charset="0"/>
              </a:rPr>
              <a:t>What is Workplace Violence?</a:t>
            </a:r>
            <a:r>
              <a:rPr lang="en-US" sz="5400" b="1" dirty="0">
                <a:latin typeface="Times New Roman" panose="02020603050405020304" pitchFamily="18" charset="0"/>
                <a:cs typeface="Times New Roman" panose="02020603050405020304" pitchFamily="18" charset="0"/>
              </a:rPr>
              <a:t> </a:t>
            </a:r>
          </a:p>
        </p:txBody>
      </p:sp>
      <p:sp>
        <p:nvSpPr>
          <p:cNvPr id="7" name="Content Placeholder 6"/>
          <p:cNvSpPr>
            <a:spLocks noGrp="1"/>
          </p:cNvSpPr>
          <p:nvPr>
            <p:ph idx="1"/>
          </p:nvPr>
        </p:nvSpPr>
        <p:spPr>
          <a:xfrm>
            <a:off x="4572000" y="1124545"/>
            <a:ext cx="4291343" cy="2894410"/>
          </a:xfrm>
        </p:spPr>
        <p:txBody>
          <a:bodyPr>
            <a:noAutofit/>
          </a:bodyPr>
          <a:lstStyle/>
          <a:p>
            <a:r>
              <a:rPr lang="en-US" sz="2800" dirty="0" smtClean="0">
                <a:latin typeface="Arial Unicode MS" panose="020B0604020202020204" pitchFamily="34" charset="-128"/>
                <a:ea typeface="Arial Unicode MS" panose="020B0604020202020204" pitchFamily="34" charset="-128"/>
                <a:cs typeface="Arial Unicode MS" panose="020B0604020202020204" pitchFamily="34" charset="-128"/>
              </a:rPr>
              <a:t>Workplace violence is any physical assault, threatening behavior, or verbal abuse occurring in the work setting. </a:t>
            </a:r>
            <a:endParaRPr lang="en-US" sz="28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5617" y="1124544"/>
            <a:ext cx="2337078" cy="2894411"/>
          </a:xfrm>
          <a:prstGeom prst="rect">
            <a:avLst/>
          </a:prstGeom>
        </p:spPr>
      </p:pic>
      <p:pic>
        <p:nvPicPr>
          <p:cNvPr id="5" name="Picture 4" descr="Backgrd-bottom-ppt..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141521"/>
            <a:ext cx="9144000" cy="1088571"/>
          </a:xfrm>
          <a:prstGeom prst="rect">
            <a:avLst/>
          </a:prstGeom>
        </p:spPr>
      </p:pic>
    </p:spTree>
    <p:extLst>
      <p:ext uri="{BB962C8B-B14F-4D97-AF65-F5344CB8AC3E}">
        <p14:creationId xmlns:p14="http://schemas.microsoft.com/office/powerpoint/2010/main" val="4265411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7694"/>
            <a:ext cx="9143999" cy="1149790"/>
          </a:xfrm>
        </p:spPr>
        <p:txBody>
          <a:bodyPr>
            <a:normAutofit/>
          </a:bodyPr>
          <a:lstStyle/>
          <a:p>
            <a:r>
              <a:rPr lang="en-US" sz="4000" b="1" dirty="0" smtClean="0">
                <a:latin typeface="Arial Black" panose="020B0A04020102020204" pitchFamily="34" charset="0"/>
                <a:cs typeface="Times New Roman" panose="02020603050405020304" pitchFamily="18" charset="0"/>
              </a:rPr>
              <a:t>The Rulemaking Process</a:t>
            </a:r>
            <a:endParaRPr lang="en-US" sz="4000" b="1" dirty="0">
              <a:latin typeface="Arial Black" panose="020B0A04020102020204" pitchFamily="34" charset="0"/>
              <a:cs typeface="Times New Roman" panose="02020603050405020304" pitchFamily="18" charset="0"/>
            </a:endParaRPr>
          </a:p>
        </p:txBody>
      </p:sp>
      <p:pic>
        <p:nvPicPr>
          <p:cNvPr id="5" name="Picture 4" descr="Backgrd-bottom-ppt..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141521"/>
            <a:ext cx="9144000" cy="1088571"/>
          </a:xfrm>
          <a:prstGeom prst="rect">
            <a:avLst/>
          </a:prstGeom>
        </p:spPr>
      </p:pic>
      <p:pic>
        <p:nvPicPr>
          <p:cNvPr id="6" name="Content Placeholder 5"/>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619126" y="762000"/>
            <a:ext cx="7772400" cy="3379522"/>
          </a:xfrm>
        </p:spPr>
      </p:pic>
    </p:spTree>
    <p:extLst>
      <p:ext uri="{BB962C8B-B14F-4D97-AF65-F5344CB8AC3E}">
        <p14:creationId xmlns:p14="http://schemas.microsoft.com/office/powerpoint/2010/main" val="1479153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ackgrd-bottom-ppt..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095355"/>
            <a:ext cx="9144000" cy="1134738"/>
          </a:xfrm>
          <a:prstGeom prst="rect">
            <a:avLst/>
          </a:prstGeom>
        </p:spPr>
      </p:pic>
      <p:sp>
        <p:nvSpPr>
          <p:cNvPr id="2" name="TextBox 1"/>
          <p:cNvSpPr txBox="1"/>
          <p:nvPr/>
        </p:nvSpPr>
        <p:spPr>
          <a:xfrm>
            <a:off x="0" y="0"/>
            <a:ext cx="9143999" cy="707886"/>
          </a:xfrm>
          <a:prstGeom prst="rect">
            <a:avLst/>
          </a:prstGeom>
          <a:noFill/>
        </p:spPr>
        <p:txBody>
          <a:bodyPr wrap="square" rtlCol="0">
            <a:spAutoFit/>
          </a:bodyPr>
          <a:lstStyle/>
          <a:p>
            <a:pPr algn="ctr"/>
            <a:r>
              <a:rPr lang="en-US" sz="4000" dirty="0" smtClean="0">
                <a:latin typeface="Arial Black"/>
                <a:cs typeface="Arial Black"/>
              </a:rPr>
              <a:t>OSHA Wants to Hear From You! </a:t>
            </a:r>
            <a:endParaRPr lang="en-US" sz="4000" dirty="0">
              <a:latin typeface="Arial Black" panose="020B0A04020102020204" pitchFamily="34" charset="0"/>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4441" y="793102"/>
            <a:ext cx="7623109" cy="3302253"/>
          </a:xfrm>
          <a:prstGeom prst="rect">
            <a:avLst/>
          </a:prstGeom>
        </p:spPr>
      </p:pic>
    </p:spTree>
    <p:extLst>
      <p:ext uri="{BB962C8B-B14F-4D97-AF65-F5344CB8AC3E}">
        <p14:creationId xmlns:p14="http://schemas.microsoft.com/office/powerpoint/2010/main" val="8682944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7910"/>
            <a:ext cx="9143999" cy="724186"/>
          </a:xfrm>
        </p:spPr>
        <p:txBody>
          <a:bodyPr>
            <a:noAutofit/>
          </a:bodyPr>
          <a:lstStyle/>
          <a:p>
            <a:r>
              <a:rPr lang="en-US" sz="4000" b="1" dirty="0" smtClean="0">
                <a:latin typeface="Arial Black" panose="020B0A04020102020204" pitchFamily="34" charset="0"/>
                <a:cs typeface="Times New Roman" panose="02020603050405020304" pitchFamily="18" charset="0"/>
              </a:rPr>
              <a:t>We Must Insert Ourselves in the Rulemaking Process</a:t>
            </a:r>
            <a:endParaRPr lang="en-US" sz="4000" b="1" dirty="0">
              <a:latin typeface="Arial Black" panose="020B0A04020102020204" pitchFamily="34" charset="0"/>
              <a:cs typeface="Times New Roman" panose="02020603050405020304" pitchFamily="18" charset="0"/>
            </a:endParaRPr>
          </a:p>
        </p:txBody>
      </p:sp>
      <p:pic>
        <p:nvPicPr>
          <p:cNvPr id="3" name="Content Placeholder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03852" y="1390261"/>
            <a:ext cx="3340359" cy="2629289"/>
          </a:xfrm>
        </p:spPr>
      </p:pic>
      <p:pic>
        <p:nvPicPr>
          <p:cNvPr id="5" name="Picture 4" descr="Backgrd-bottom-ppt..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141521"/>
            <a:ext cx="9144000" cy="1088571"/>
          </a:xfrm>
          <a:prstGeom prst="rect">
            <a:avLst/>
          </a:prstGeom>
        </p:spPr>
      </p:pic>
      <p:sp>
        <p:nvSpPr>
          <p:cNvPr id="4" name="TextBox 3"/>
          <p:cNvSpPr txBox="1"/>
          <p:nvPr/>
        </p:nvSpPr>
        <p:spPr>
          <a:xfrm>
            <a:off x="4638675" y="1836387"/>
            <a:ext cx="4229100" cy="954107"/>
          </a:xfrm>
          <a:prstGeom prst="rect">
            <a:avLst/>
          </a:prstGeom>
          <a:noFill/>
        </p:spPr>
        <p:txBody>
          <a:bodyPr wrap="square" rtlCol="0">
            <a:spAutoFit/>
          </a:bodyPr>
          <a:lstStyle/>
          <a:p>
            <a:endParaRPr lang="en-US" sz="2800" dirty="0" smtClean="0">
              <a:latin typeface="Arial Unicode MS" panose="020B0604020202020204" pitchFamily="34" charset="-128"/>
              <a:ea typeface="Arial Unicode MS" panose="020B0604020202020204" pitchFamily="34" charset="-128"/>
              <a:cs typeface="Arial Unicode MS" panose="020B0604020202020204" pitchFamily="34" charset="-128"/>
            </a:endParaRPr>
          </a:p>
          <a:p>
            <a:r>
              <a:rPr lang="en-US" sz="2800" dirty="0" smtClean="0">
                <a:latin typeface="Arial Unicode MS" panose="020B0604020202020204" pitchFamily="34" charset="-128"/>
                <a:ea typeface="Arial Unicode MS" panose="020B0604020202020204" pitchFamily="34" charset="-128"/>
                <a:cs typeface="Arial Unicode MS" panose="020B0604020202020204" pitchFamily="34" charset="-128"/>
              </a:rPr>
              <a:t>When We Fight, We Win!</a:t>
            </a:r>
            <a:endParaRPr lang="en-US" sz="28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29283656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7694"/>
            <a:ext cx="9143999" cy="1149790"/>
          </a:xfrm>
        </p:spPr>
        <p:txBody>
          <a:bodyPr>
            <a:normAutofit/>
          </a:bodyPr>
          <a:lstStyle/>
          <a:p>
            <a:r>
              <a:rPr lang="en-US" sz="4000" b="1" dirty="0" smtClean="0">
                <a:latin typeface="Arial Black" panose="020B0A04020102020204" pitchFamily="34" charset="0"/>
                <a:cs typeface="Times New Roman" panose="02020603050405020304" pitchFamily="18" charset="0"/>
              </a:rPr>
              <a:t>Where Do You Fit in the Puzzle? </a:t>
            </a:r>
            <a:endParaRPr lang="en-US" sz="4000" b="1" dirty="0">
              <a:latin typeface="Arial Black" panose="020B0A04020102020204" pitchFamily="34" charset="0"/>
              <a:cs typeface="Times New Roman" panose="02020603050405020304" pitchFamily="18" charset="0"/>
            </a:endParaRPr>
          </a:p>
        </p:txBody>
      </p:sp>
      <p:pic>
        <p:nvPicPr>
          <p:cNvPr id="3" name="Content Placeholder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28650" y="1123949"/>
            <a:ext cx="8019256" cy="3017571"/>
          </a:xfrm>
        </p:spPr>
      </p:pic>
      <p:pic>
        <p:nvPicPr>
          <p:cNvPr id="5" name="Picture 4" descr="Backgrd-bottom-ppt..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141521"/>
            <a:ext cx="9144000" cy="1088571"/>
          </a:xfrm>
          <a:prstGeom prst="rect">
            <a:avLst/>
          </a:prstGeom>
        </p:spPr>
      </p:pic>
    </p:spTree>
    <p:extLst>
      <p:ext uri="{BB962C8B-B14F-4D97-AF65-F5344CB8AC3E}">
        <p14:creationId xmlns:p14="http://schemas.microsoft.com/office/powerpoint/2010/main" val="417624484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429</TotalTime>
  <Words>1060</Words>
  <Application>Microsoft Office PowerPoint</Application>
  <PresentationFormat>On-screen Show (16:9)</PresentationFormat>
  <Paragraphs>109</Paragraphs>
  <Slides>12</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 Unicode MS</vt:lpstr>
      <vt:lpstr>Arial</vt:lpstr>
      <vt:lpstr>Arial Black</vt:lpstr>
      <vt:lpstr>Calibri</vt:lpstr>
      <vt:lpstr>Times New Roman</vt:lpstr>
      <vt:lpstr>Office Theme</vt:lpstr>
      <vt:lpstr>PowerPoint Presentation</vt:lpstr>
      <vt:lpstr>Rulemaking Ain’t Just For Lobbyists </vt:lpstr>
      <vt:lpstr>PowerPoint Presentation</vt:lpstr>
      <vt:lpstr>PowerPoint Presentation</vt:lpstr>
      <vt:lpstr>What is Workplace Violence? </vt:lpstr>
      <vt:lpstr>The Rulemaking Process</vt:lpstr>
      <vt:lpstr>PowerPoint Presentation</vt:lpstr>
      <vt:lpstr>We Must Insert Ourselves in the Rulemaking Process</vt:lpstr>
      <vt:lpstr>Where Do You Fit in the Puzzle? </vt:lpstr>
      <vt:lpstr>Ideas Into Action</vt:lpstr>
      <vt:lpstr>Small Group Activity </vt:lpstr>
      <vt:lpstr>Be the Change, Lead the Change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Sabrina2 AFSCME</dc:creator>
  <cp:lastModifiedBy>Roni Beavin</cp:lastModifiedBy>
  <cp:revision>34</cp:revision>
  <dcterms:created xsi:type="dcterms:W3CDTF">2016-05-17T19:12:07Z</dcterms:created>
  <dcterms:modified xsi:type="dcterms:W3CDTF">2016-06-22T22:56:44Z</dcterms:modified>
</cp:coreProperties>
</file>