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356" r:id="rId2"/>
    <p:sldId id="401" r:id="rId3"/>
    <p:sldId id="402" r:id="rId4"/>
    <p:sldId id="404" r:id="rId5"/>
    <p:sldId id="358" r:id="rId6"/>
    <p:sldId id="360" r:id="rId7"/>
    <p:sldId id="370" r:id="rId8"/>
    <p:sldId id="377" r:id="rId9"/>
    <p:sldId id="413" r:id="rId10"/>
    <p:sldId id="393" r:id="rId11"/>
    <p:sldId id="410" r:id="rId12"/>
    <p:sldId id="412" r:id="rId13"/>
    <p:sldId id="385" r:id="rId14"/>
    <p:sldId id="387" r:id="rId15"/>
    <p:sldId id="388" r:id="rId16"/>
    <p:sldId id="389" r:id="rId17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318"/>
    <a:srgbClr val="606060"/>
    <a:srgbClr val="842131"/>
    <a:srgbClr val="DDDDDD"/>
    <a:srgbClr val="FA0000"/>
    <a:srgbClr val="1419EC"/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1" autoAdjust="0"/>
    <p:restoredTop sz="76134" autoAdjust="0"/>
  </p:normalViewPr>
  <p:slideViewPr>
    <p:cSldViewPr>
      <p:cViewPr varScale="1">
        <p:scale>
          <a:sx n="50" d="100"/>
          <a:sy n="50" d="100"/>
        </p:scale>
        <p:origin x="1620" y="48"/>
      </p:cViewPr>
      <p:guideLst>
        <p:guide orient="horz" pos="2160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4734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defTabSz="93032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367" y="1"/>
            <a:ext cx="3044734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algn="r" defTabSz="93032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485"/>
            <a:ext cx="3044734" cy="4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defTabSz="93032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367" y="8843485"/>
            <a:ext cx="3044734" cy="4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algn="r" defTabSz="930326">
              <a:defRPr sz="1200"/>
            </a:lvl1pPr>
          </a:lstStyle>
          <a:p>
            <a:pPr>
              <a:defRPr/>
            </a:pPr>
            <a:fld id="{EF8C75C8-7EA1-401C-8640-D19F08006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5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4734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defTabSz="93032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67" y="1"/>
            <a:ext cx="3044734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algn="r" defTabSz="93032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842" y="4422544"/>
            <a:ext cx="5149418" cy="418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485"/>
            <a:ext cx="3044734" cy="4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defTabSz="93032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67" y="8843485"/>
            <a:ext cx="3044734" cy="4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algn="r" defTabSz="930326">
              <a:defRPr sz="1200"/>
            </a:lvl1pPr>
          </a:lstStyle>
          <a:p>
            <a:pPr>
              <a:defRPr/>
            </a:pPr>
            <a:fld id="{720C77FC-07CA-4725-8799-2F8AFA39D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84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16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342" indent="-172342">
              <a:buFont typeface="Wingdings" pitchFamily="2" charset="2"/>
              <a:buChar char="ü"/>
            </a:pPr>
            <a:r>
              <a:rPr lang="en-US" dirty="0" smtClean="0"/>
              <a:t>Budget Rule #1: Create a realistic budget. It is as critical as the written plan, and is a key part of the plan. Like the plan, it can and will change.</a:t>
            </a:r>
          </a:p>
          <a:p>
            <a:pPr marL="172342" indent="-172342">
              <a:buFont typeface="Wingdings" pitchFamily="2" charset="2"/>
              <a:buChar char="ü"/>
            </a:pPr>
            <a:r>
              <a:rPr lang="en-US" dirty="0" smtClean="0"/>
              <a:t>Budget Rule #2: It must be designed to reflect the priorities of the campaign. Look at your targets for persuasion, and spend the money on those targets. </a:t>
            </a:r>
          </a:p>
          <a:p>
            <a:pPr marL="172342" indent="-172342">
              <a:buFont typeface="Wingdings" pitchFamily="2" charset="2"/>
              <a:buChar char="ü"/>
            </a:pPr>
            <a:r>
              <a:rPr lang="en-US" dirty="0" smtClean="0"/>
              <a:t>Budget Rule # 3: Minimize overhead; maximize voter contact and field organizing. Learn to say “No.” See rule #2. Does it help you persuade your targets?</a:t>
            </a:r>
          </a:p>
          <a:p>
            <a:pPr marL="172342" indent="-172342">
              <a:buFont typeface="Wingdings" pitchFamily="2" charset="2"/>
              <a:buChar char="ü"/>
            </a:pPr>
            <a:r>
              <a:rPr lang="en-US" dirty="0" smtClean="0"/>
              <a:t>Budget Rule #4: Pay your bills and try to avoid debt. 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91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48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9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29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4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50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0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27565" indent="-279833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19329" indent="-223866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567061" indent="-223866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14793" indent="-223866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462524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10257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357987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05719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fld id="{C9B45CF0-DFC5-44B3-AB4F-E8A2D5E9158D}" type="slidenum">
              <a:rPr lang="en-US" sz="1200" b="0">
                <a:solidFill>
                  <a:prstClr val="black"/>
                </a:solidFill>
              </a:rPr>
              <a:pPr eaLnBrk="1" hangingPunct="1">
                <a:defRPr/>
              </a:pPr>
              <a:t>2</a:t>
            </a:fld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25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2" y="4422461"/>
            <a:ext cx="5152818" cy="418718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3866" lvl="2"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39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27565" indent="-279833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19329" indent="-223866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567061" indent="-223866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14793" indent="-223866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462524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10257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357987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05719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fld id="{14B43A08-3DD5-47D7-8D49-CCDCCBCCB7DE}" type="slidenum">
              <a:rPr lang="en-US" sz="1200" b="0"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53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27565" indent="-279833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19329" indent="-223866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567061" indent="-223866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14793" indent="-223866" defTabSz="93433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462524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10257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357987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05719" indent="-223866" defTabSz="93433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fld id="{E2087C56-CF6F-4EA1-800A-4899129398BC}" type="slidenum">
              <a:rPr lang="en-US" sz="1200" b="0">
                <a:solidFill>
                  <a:prstClr val="black"/>
                </a:solidFill>
              </a:rPr>
              <a:pPr eaLnBrk="1" hangingPunct="1">
                <a:defRPr/>
              </a:pPr>
              <a:t>4</a:t>
            </a:fld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25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2" y="4422461"/>
            <a:ext cx="5152818" cy="418718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33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Why do you want to run?</a:t>
            </a:r>
          </a:p>
          <a:p>
            <a:r>
              <a:rPr lang="en-US" dirty="0" smtClean="0">
                <a:latin typeface="Times New Roman" pitchFamily="18" charset="0"/>
              </a:rPr>
              <a:t>What can you offer voters?</a:t>
            </a:r>
          </a:p>
          <a:p>
            <a:r>
              <a:rPr lang="en-US" dirty="0" smtClean="0">
                <a:latin typeface="Times New Roman" pitchFamily="18" charset="0"/>
              </a:rPr>
              <a:t>Is your district winnable?</a:t>
            </a:r>
          </a:p>
          <a:p>
            <a:r>
              <a:rPr lang="en-US" dirty="0" smtClean="0">
                <a:latin typeface="Times New Roman" pitchFamily="18" charset="0"/>
              </a:rPr>
              <a:t>Can you build a coalition of supporters?</a:t>
            </a:r>
          </a:p>
          <a:p>
            <a:r>
              <a:rPr lang="en-US" dirty="0" smtClean="0">
                <a:latin typeface="Times New Roman" pitchFamily="18" charset="0"/>
              </a:rPr>
              <a:t>Can you raise the money essential for winning?</a:t>
            </a:r>
          </a:p>
          <a:p>
            <a:r>
              <a:rPr lang="en-US" dirty="0" smtClean="0">
                <a:latin typeface="Times New Roman" pitchFamily="18" charset="0"/>
              </a:rPr>
              <a:t>Do you have the stamina, the discipline and the vision needed to win?</a:t>
            </a:r>
          </a:p>
          <a:p>
            <a:pPr>
              <a:buFontTx/>
              <a:buNone/>
            </a:pPr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Self analysis- am I ready?  What do I bring?  What do I need in my life to make this work?</a:t>
            </a:r>
          </a:p>
          <a:p>
            <a:r>
              <a:rPr lang="en-US" dirty="0" smtClean="0"/>
              <a:t>Family- Are they ready?  Will they help?  Sisters-</a:t>
            </a:r>
          </a:p>
          <a:p>
            <a:r>
              <a:rPr lang="en-US" dirty="0" smtClean="0"/>
              <a:t>Co-Workers- Job, will they be supportive or not- have I saved enough money to be unemployed</a:t>
            </a:r>
          </a:p>
          <a:p>
            <a:r>
              <a:rPr lang="en-US" dirty="0" smtClean="0"/>
              <a:t>Self-Research, voting records, personal history</a:t>
            </a:r>
          </a:p>
          <a:p>
            <a:r>
              <a:rPr lang="en-US" dirty="0" smtClean="0"/>
              <a:t>Getting ready to run box-and List collection - more about that later</a:t>
            </a:r>
          </a:p>
          <a:p>
            <a:r>
              <a:rPr lang="en-US" dirty="0" smtClean="0"/>
              <a:t>Get in Shape, eat, sleep,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5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6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2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8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C77FC-07CA-4725-8799-2F8AFA39D39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9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1AA27-5544-4A9D-ACEC-4EC86BFAC7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3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D3C0B-EB3E-42FE-B192-89BF3F10C5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3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51608-EF92-4FB1-9415-6B7497BCA4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5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C1529-26C1-4685-A5B4-84A267A3CA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673DF-DDC6-45D5-9DEC-C63FA9CA2B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EA0BB-FFC3-456B-A594-0AE562743B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4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77484-5354-406E-9017-503B792D58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4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A4677-9136-4CE7-A393-3389DA1516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3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34896-1395-4D59-9018-252EF36532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7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2669F-2E2A-410F-815A-9FB0BD9916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4B1CA-817F-4E54-8322-394962DE4F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BE3CA1-BA9D-4868-B2F0-36FE0610A7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4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 You Want To Run For Office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Phases of a Successful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18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/>
              <a:t>Budget Rule </a:t>
            </a:r>
            <a:r>
              <a:rPr lang="en-US" b="1" dirty="0" smtClean="0"/>
              <a:t>#1</a:t>
            </a:r>
            <a:r>
              <a:rPr lang="en-US" dirty="0"/>
              <a:t>: Create a realistic </a:t>
            </a:r>
            <a:r>
              <a:rPr lang="en-US" dirty="0" smtClean="0"/>
              <a:t>budget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Budget </a:t>
            </a:r>
            <a:r>
              <a:rPr lang="en-US" b="1" dirty="0"/>
              <a:t>Rule #2: </a:t>
            </a:r>
            <a:r>
              <a:rPr lang="en-US" dirty="0" smtClean="0"/>
              <a:t>The budget must reflect the campaign’s priorities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Budget </a:t>
            </a:r>
            <a:r>
              <a:rPr lang="en-US" b="1" dirty="0"/>
              <a:t>Rule # 3: </a:t>
            </a:r>
            <a:r>
              <a:rPr lang="en-US" dirty="0"/>
              <a:t>Minimize overhead; maximize voter </a:t>
            </a:r>
            <a:r>
              <a:rPr lang="en-US" dirty="0" smtClean="0"/>
              <a:t>contact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Budget </a:t>
            </a:r>
            <a:r>
              <a:rPr lang="en-US" b="1" dirty="0"/>
              <a:t>Rule #4: </a:t>
            </a:r>
            <a:r>
              <a:rPr lang="en-US" dirty="0"/>
              <a:t>Pay your </a:t>
            </a:r>
            <a:r>
              <a:rPr lang="en-US" dirty="0" smtClean="0"/>
              <a:t>bills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15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much do you need to win?</a:t>
            </a:r>
          </a:p>
          <a:p>
            <a:pPr lvl="1"/>
            <a:r>
              <a:rPr lang="en-US" dirty="0" smtClean="0"/>
              <a:t>Daily, weekly, monthly goals</a:t>
            </a:r>
          </a:p>
          <a:p>
            <a:pPr lvl="1"/>
            <a:r>
              <a:rPr lang="en-US" dirty="0" smtClean="0"/>
              <a:t>Direct mail, events, call time goals</a:t>
            </a:r>
          </a:p>
          <a:p>
            <a:pPr lvl="1"/>
            <a:r>
              <a:rPr lang="en-US" dirty="0" smtClean="0"/>
              <a:t>Cash flow based on your plan &amp; calendar</a:t>
            </a:r>
          </a:p>
        </p:txBody>
      </p:sp>
      <p:pic>
        <p:nvPicPr>
          <p:cNvPr id="100354" name="Picture 2" descr="http://25.media.tumblr.com/tumblr_m012e4JyxR1r1ymap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" y="2133600"/>
            <a:ext cx="4762500" cy="2600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38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Contact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church congregation directory</a:t>
            </a:r>
          </a:p>
          <a:p>
            <a:r>
              <a:rPr lang="en-US" dirty="0" smtClean="0"/>
              <a:t>Facebook friends</a:t>
            </a:r>
          </a:p>
          <a:p>
            <a:r>
              <a:rPr lang="en-US" dirty="0" smtClean="0"/>
              <a:t>Twitter followers</a:t>
            </a:r>
          </a:p>
          <a:p>
            <a:r>
              <a:rPr lang="en-US" dirty="0" smtClean="0"/>
              <a:t>Everyone invited to your wedding</a:t>
            </a:r>
          </a:p>
          <a:p>
            <a:r>
              <a:rPr lang="en-US" dirty="0" smtClean="0"/>
              <a:t>Attendees from every conference, meeting, gathering you attend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Employee directory</a:t>
            </a:r>
          </a:p>
          <a:p>
            <a:r>
              <a:rPr lang="en-US" dirty="0" smtClean="0"/>
              <a:t>Alumni associations</a:t>
            </a:r>
          </a:p>
          <a:p>
            <a:r>
              <a:rPr lang="en-US" dirty="0" smtClean="0"/>
              <a:t>Neighborhood association</a:t>
            </a:r>
          </a:p>
          <a:p>
            <a:r>
              <a:rPr lang="en-US" dirty="0" smtClean="0"/>
              <a:t>Professional societies</a:t>
            </a:r>
          </a:p>
          <a:p>
            <a:r>
              <a:rPr lang="en-US" dirty="0" smtClean="0"/>
              <a:t>Client list</a:t>
            </a:r>
          </a:p>
          <a:p>
            <a:r>
              <a:rPr lang="en-US" dirty="0" smtClean="0"/>
              <a:t>Business card file</a:t>
            </a:r>
          </a:p>
          <a:p>
            <a:r>
              <a:rPr lang="en-US" dirty="0" smtClean="0"/>
              <a:t>Holiday </a:t>
            </a:r>
            <a:r>
              <a:rPr lang="en-US" dirty="0"/>
              <a:t>card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06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Development &amp;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and Opposition Research – Contrast</a:t>
            </a:r>
            <a:endParaRPr lang="en-US" dirty="0"/>
          </a:p>
          <a:p>
            <a:r>
              <a:rPr lang="en-US" dirty="0" smtClean="0"/>
              <a:t>Your campaign’s central </a:t>
            </a:r>
            <a:br>
              <a:rPr lang="en-US" dirty="0" smtClean="0"/>
            </a:br>
            <a:r>
              <a:rPr lang="en-US" dirty="0" smtClean="0"/>
              <a:t>theme?</a:t>
            </a:r>
            <a:endParaRPr lang="en-US" dirty="0"/>
          </a:p>
          <a:p>
            <a:r>
              <a:rPr lang="en-US" dirty="0" smtClean="0"/>
              <a:t>Consistent message</a:t>
            </a:r>
          </a:p>
          <a:p>
            <a:pPr lvl="1"/>
            <a:r>
              <a:rPr lang="en-US" dirty="0" smtClean="0"/>
              <a:t>fundraising, mail, </a:t>
            </a:r>
            <a:br>
              <a:rPr lang="en-US" dirty="0" smtClean="0"/>
            </a:br>
            <a:r>
              <a:rPr lang="en-US" dirty="0" smtClean="0"/>
              <a:t>phones, earned &amp; paid media</a:t>
            </a:r>
          </a:p>
          <a:p>
            <a:r>
              <a:rPr lang="en-US" dirty="0" smtClean="0"/>
              <a:t>Repetition </a:t>
            </a:r>
            <a:r>
              <a:rPr lang="en-US" dirty="0"/>
              <a:t>is key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10594" name="Picture 2" descr="http://ipodiphoneitunestutorials.com/iTunesTutorials/i/img1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438400"/>
            <a:ext cx="2925141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14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Paid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mail is top priority</a:t>
            </a:r>
          </a:p>
          <a:p>
            <a:r>
              <a:rPr lang="en-US" dirty="0"/>
              <a:t>Budget for as much broadcast media as you can afford, after direct mail</a:t>
            </a:r>
          </a:p>
          <a:p>
            <a:r>
              <a:rPr lang="en-US" dirty="0"/>
              <a:t>Dominate at least 1 medium</a:t>
            </a:r>
          </a:p>
          <a:p>
            <a:r>
              <a:rPr lang="en-US" dirty="0"/>
              <a:t>Respond to attacks </a:t>
            </a:r>
            <a:r>
              <a:rPr lang="en-US" dirty="0" smtClean="0"/>
              <a:t>(if necessary) in </a:t>
            </a:r>
            <a:r>
              <a:rPr lang="en-US" dirty="0"/>
              <a:t>the medium in which you are attacked</a:t>
            </a:r>
          </a:p>
        </p:txBody>
      </p:sp>
    </p:spTree>
    <p:extLst>
      <p:ext uri="{BB962C8B-B14F-4D97-AF65-F5344CB8AC3E}">
        <p14:creationId xmlns:p14="http://schemas.microsoft.com/office/powerpoint/2010/main" val="656704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Voter Contact –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Know your Win number</a:t>
            </a:r>
          </a:p>
          <a:p>
            <a:r>
              <a:rPr lang="en-US" dirty="0" smtClean="0"/>
              <a:t>Electoral Environment and Targeting</a:t>
            </a:r>
          </a:p>
          <a:p>
            <a:r>
              <a:rPr lang="en-US" dirty="0" smtClean="0"/>
              <a:t>Voter Registration</a:t>
            </a:r>
          </a:p>
          <a:p>
            <a:r>
              <a:rPr lang="en-US" dirty="0" smtClean="0"/>
              <a:t>Voter ID</a:t>
            </a:r>
          </a:p>
          <a:p>
            <a:r>
              <a:rPr lang="en-US" dirty="0" smtClean="0"/>
              <a:t>Persuasion</a:t>
            </a:r>
          </a:p>
          <a:p>
            <a:r>
              <a:rPr lang="en-US" dirty="0" smtClean="0"/>
              <a:t>Base Building</a:t>
            </a:r>
          </a:p>
          <a:p>
            <a:r>
              <a:rPr lang="en-US" dirty="0" smtClean="0"/>
              <a:t>Visibility</a:t>
            </a:r>
          </a:p>
          <a:p>
            <a:r>
              <a:rPr lang="en-US" dirty="0" smtClean="0"/>
              <a:t>GOTV</a:t>
            </a:r>
          </a:p>
        </p:txBody>
      </p:sp>
      <p:pic>
        <p:nvPicPr>
          <p:cNvPr id="4" name="Picture 11" descr="ClaudiaDoorb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44444" b="346"/>
          <a:stretch>
            <a:fillRect/>
          </a:stretch>
        </p:blipFill>
        <p:spPr bwMode="auto">
          <a:xfrm>
            <a:off x="5638800" y="1295400"/>
            <a:ext cx="35052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430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Doors, Doors and More Doors</a:t>
            </a:r>
          </a:p>
          <a:p>
            <a:r>
              <a:rPr lang="en-US" dirty="0" smtClean="0"/>
              <a:t>Direct Mail</a:t>
            </a:r>
          </a:p>
          <a:p>
            <a:r>
              <a:rPr lang="en-US" dirty="0" smtClean="0"/>
              <a:t>Phone calls</a:t>
            </a:r>
          </a:p>
          <a:p>
            <a:r>
              <a:rPr lang="en-US" dirty="0" smtClean="0"/>
              <a:t>SMS and Email</a:t>
            </a:r>
          </a:p>
          <a:p>
            <a:r>
              <a:rPr lang="en-US" dirty="0" smtClean="0"/>
              <a:t>Getting you and your message to the voters over and over</a:t>
            </a:r>
          </a:p>
          <a:p>
            <a:r>
              <a:rPr lang="en-US" dirty="0" smtClean="0"/>
              <a:t>70-80% of your budget goes to voter contact and paid media</a:t>
            </a:r>
          </a:p>
        </p:txBody>
      </p:sp>
      <p:pic>
        <p:nvPicPr>
          <p:cNvPr id="4" name="Picture 11" descr="ClaudiaDoorb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44444" b="346"/>
          <a:stretch>
            <a:fillRect/>
          </a:stretch>
        </p:blipFill>
        <p:spPr bwMode="auto">
          <a:xfrm>
            <a:off x="5638800" y="1295400"/>
            <a:ext cx="35052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9712" y="391751"/>
            <a:ext cx="89042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Rockwell"/>
              </a:rPr>
              <a:t>Why Run for Office?</a:t>
            </a:r>
          </a:p>
        </p:txBody>
      </p:sp>
      <p:pic>
        <p:nvPicPr>
          <p:cNvPr id="10243" name="Picture 1" descr="Florida horizonta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80275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05000"/>
            <a:ext cx="6705600" cy="3733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0000"/>
              </a:lnSpc>
              <a:buSzPct val="75000"/>
              <a:buFont typeface="Wingdings" charset="0"/>
              <a:buNone/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Proxima Nova Regular"/>
              </a:rPr>
              <a:t>Political Action is 365 Days a Year: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Proxima Nova Regular"/>
            </a:endParaRPr>
          </a:p>
          <a:p>
            <a:pPr eaLnBrk="1" hangingPunct="1">
              <a:lnSpc>
                <a:spcPct val="80000"/>
              </a:lnSpc>
              <a:buSzPct val="75000"/>
              <a:buFont typeface="Wingdings" charset="0"/>
              <a:buNone/>
              <a:defRPr/>
            </a:pP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SzPct val="100000"/>
              <a:defRPr/>
            </a:pPr>
            <a:r>
              <a:rPr lang="en-US" sz="2400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Link political action to our state battles.</a:t>
            </a:r>
            <a:endParaRPr lang="en-US" sz="2400" dirty="0">
              <a:solidFill>
                <a:srgbClr val="FFFFFF"/>
              </a:solidFill>
              <a:latin typeface="Proxima Nova Regular"/>
              <a:cs typeface="Proxima Nova Regular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SzPct val="100000"/>
              <a:defRPr/>
            </a:pPr>
            <a:r>
              <a:rPr lang="en-US" sz="2400" dirty="0">
                <a:solidFill>
                  <a:srgbClr val="FFFFFF"/>
                </a:solidFill>
                <a:latin typeface="Proxima Nova Regular"/>
                <a:cs typeface="Proxima Nova Regular"/>
              </a:rPr>
              <a:t>Grow and support our own candidates</a:t>
            </a:r>
            <a:r>
              <a:rPr lang="en-US" sz="2400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.</a:t>
            </a:r>
            <a:endParaRPr lang="en-US" sz="2400" dirty="0">
              <a:solidFill>
                <a:srgbClr val="FFFFFF"/>
              </a:solidFill>
              <a:latin typeface="Proxima Nova Regular"/>
              <a:cs typeface="Proxima Nova Regular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SzPct val="100000"/>
              <a:defRPr/>
            </a:pPr>
            <a:r>
              <a:rPr lang="en-US" sz="2400" dirty="0">
                <a:solidFill>
                  <a:srgbClr val="FFFFFF"/>
                </a:solidFill>
                <a:latin typeface="Proxima Nova Regular"/>
                <a:cs typeface="Proxima Nova Regular"/>
              </a:rPr>
              <a:t>Connect politics and organizing</a:t>
            </a:r>
            <a:r>
              <a:rPr lang="en-US" sz="2400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.</a:t>
            </a:r>
            <a:endParaRPr lang="en-US" sz="2400" dirty="0">
              <a:solidFill>
                <a:srgbClr val="FFFFFF"/>
              </a:solidFill>
              <a:latin typeface="Proxima Nova Regular"/>
              <a:cs typeface="Proxima Nova Regular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SzPct val="100000"/>
              <a:defRPr/>
            </a:pPr>
            <a:r>
              <a:rPr lang="en-US" sz="2400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Educate and mobilize AFSCME members </a:t>
            </a:r>
            <a:r>
              <a:rPr lang="en-US" sz="2400" dirty="0">
                <a:solidFill>
                  <a:srgbClr val="FFFFFF"/>
                </a:solidFill>
                <a:latin typeface="Proxima Nova Regular"/>
                <a:cs typeface="Proxima Nova Regular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Proxima Nova Regular"/>
                <a:cs typeface="Proxima Nova Regular"/>
              </a:rPr>
            </a:br>
            <a:r>
              <a:rPr lang="en-US" sz="2400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and the general public to vote.</a:t>
            </a:r>
            <a:endParaRPr lang="en-US" sz="2400" dirty="0">
              <a:solidFill>
                <a:srgbClr val="FFFFFF"/>
              </a:solidFill>
              <a:latin typeface="Proxima Nova Regular"/>
              <a:cs typeface="Proxima Nova Regular"/>
            </a:endParaRPr>
          </a:p>
          <a:p>
            <a:pPr algn="ctr" eaLnBrk="1" hangingPunct="1">
              <a:lnSpc>
                <a:spcPct val="80000"/>
              </a:lnSpc>
              <a:buSzPct val="75000"/>
              <a:defRPr/>
            </a:pPr>
            <a:endParaRPr lang="en-US" sz="2400" b="1" dirty="0">
              <a:solidFill>
                <a:srgbClr val="FFFFFF"/>
              </a:solidFill>
              <a:cs typeface="+mn-cs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75000"/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4456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Rockwell"/>
              </a:rPr>
              <a:t>Hold Politicians Accountable</a:t>
            </a:r>
            <a:endParaRPr lang="en-US" sz="4000" spc="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6003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LKWom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28859">
            <a:off x="1047750" y="1249363"/>
            <a:ext cx="2859088" cy="3738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23850"/>
            <a:ext cx="8610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0" spc="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  <a:cs typeface="Rockwell"/>
              </a:rPr>
              <a:t>Build </a:t>
            </a:r>
            <a:r>
              <a:rPr lang="en-US" sz="4000" b="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  <a:cs typeface="Rockwell"/>
              </a:rPr>
              <a:t>M</a:t>
            </a:r>
            <a:r>
              <a:rPr lang="en-US" sz="4000" b="0" spc="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  <a:cs typeface="Rockwell"/>
              </a:rPr>
              <a:t>ember Involvement</a:t>
            </a:r>
          </a:p>
        </p:txBody>
      </p:sp>
      <p:pic>
        <p:nvPicPr>
          <p:cNvPr id="6147" name="Picture 2" descr="PR rally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 rot="588503">
            <a:off x="4592638" y="2117725"/>
            <a:ext cx="3592512" cy="2339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rally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3124200" y="4343400"/>
            <a:ext cx="3082925" cy="19399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run?</a:t>
            </a:r>
          </a:p>
          <a:p>
            <a:r>
              <a:rPr lang="en-US" dirty="0" smtClean="0"/>
              <a:t>What can you offer?</a:t>
            </a:r>
          </a:p>
          <a:p>
            <a:r>
              <a:rPr lang="en-US" dirty="0" smtClean="0"/>
              <a:t>Can you win?</a:t>
            </a:r>
          </a:p>
          <a:p>
            <a:r>
              <a:rPr lang="en-US" dirty="0" smtClean="0"/>
              <a:t>Who will support you?</a:t>
            </a:r>
          </a:p>
          <a:p>
            <a:r>
              <a:rPr lang="en-US" dirty="0" smtClean="0"/>
              <a:t>Can you raise the necessary funds?</a:t>
            </a:r>
          </a:p>
          <a:p>
            <a:r>
              <a:rPr lang="en-US" dirty="0" smtClean="0"/>
              <a:t>Do you have the stamina, the discipline, the vision you need to win?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14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and Analyze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 smtClean="0"/>
              <a:t>What does the district look like?</a:t>
            </a:r>
          </a:p>
          <a:p>
            <a:r>
              <a:rPr lang="en-US" sz="2800" dirty="0" smtClean="0"/>
              <a:t>Past elections</a:t>
            </a:r>
          </a:p>
          <a:p>
            <a:r>
              <a:rPr lang="en-US" sz="2800" dirty="0" smtClean="0"/>
              <a:t>Likely opposition</a:t>
            </a:r>
          </a:p>
          <a:p>
            <a:r>
              <a:rPr lang="en-US" sz="2800" dirty="0" smtClean="0"/>
              <a:t>Deadlines and requirements</a:t>
            </a:r>
          </a:p>
          <a:p>
            <a:r>
              <a:rPr lang="en-US" sz="2800" dirty="0" smtClean="0"/>
              <a:t>Cost to run</a:t>
            </a:r>
          </a:p>
          <a:p>
            <a:r>
              <a:rPr lang="en-US" sz="2800" dirty="0" smtClean="0"/>
              <a:t>Likely Donors</a:t>
            </a:r>
            <a:br>
              <a:rPr lang="en-US" sz="2800" dirty="0" smtClean="0"/>
            </a:br>
            <a:r>
              <a:rPr lang="en-US" sz="2800" dirty="0" smtClean="0"/>
              <a:t> </a:t>
            </a:r>
          </a:p>
          <a:p>
            <a:r>
              <a:rPr lang="en-US" sz="2800" dirty="0" smtClean="0"/>
              <a:t>Campaign finance laws/limits</a:t>
            </a:r>
          </a:p>
          <a:p>
            <a:r>
              <a:rPr lang="en-US" sz="2800" dirty="0" smtClean="0"/>
              <a:t>Voter file access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86100"/>
            <a:ext cx="5562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192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 of Your Comfort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2925" cy="4525963"/>
          </a:xfrm>
        </p:spPr>
        <p:txBody>
          <a:bodyPr/>
          <a:lstStyle/>
          <a:p>
            <a:r>
              <a:rPr lang="en-US" dirty="0" smtClean="0"/>
              <a:t>Expand your base</a:t>
            </a:r>
          </a:p>
          <a:p>
            <a:r>
              <a:rPr lang="en-US" dirty="0" smtClean="0"/>
              <a:t>Attack your weaknesses</a:t>
            </a:r>
          </a:p>
          <a:p>
            <a:r>
              <a:rPr lang="en-US" dirty="0" smtClean="0"/>
              <a:t>Grow community involvement</a:t>
            </a:r>
          </a:p>
          <a:p>
            <a:r>
              <a:rPr lang="en-US" dirty="0" smtClean="0"/>
              <a:t>Raise your profile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8260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084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Elements of a Campaign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What</a:t>
            </a:r>
            <a:r>
              <a:rPr lang="en-US" dirty="0" smtClean="0"/>
              <a:t> needs to be done?</a:t>
            </a:r>
          </a:p>
          <a:p>
            <a:r>
              <a:rPr lang="en-US" b="1" i="1" dirty="0" smtClean="0"/>
              <a:t>Who</a:t>
            </a:r>
            <a:r>
              <a:rPr lang="en-US" dirty="0" smtClean="0"/>
              <a:t> will do the work?</a:t>
            </a:r>
          </a:p>
          <a:p>
            <a:r>
              <a:rPr lang="en-US" b="1" i="1" dirty="0" smtClean="0"/>
              <a:t>When</a:t>
            </a:r>
            <a:r>
              <a:rPr lang="en-US" dirty="0" smtClean="0"/>
              <a:t> will the work happen?</a:t>
            </a:r>
          </a:p>
          <a:p>
            <a:r>
              <a:rPr lang="en-US" b="1" i="1" dirty="0" smtClean="0"/>
              <a:t>How</a:t>
            </a:r>
            <a:r>
              <a:rPr lang="en-US" dirty="0" smtClean="0"/>
              <a:t> much will it cost?</a:t>
            </a:r>
          </a:p>
          <a:p>
            <a:r>
              <a:rPr lang="en-US" b="1" i="1" dirty="0" smtClean="0"/>
              <a:t>Why</a:t>
            </a:r>
            <a:r>
              <a:rPr lang="en-US" dirty="0" smtClean="0"/>
              <a:t> is it necessary to win?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86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dwallpapers.in/walls/the_avengers_movie_2012-H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r="2864"/>
          <a:stretch/>
        </p:blipFill>
        <p:spPr bwMode="auto">
          <a:xfrm>
            <a:off x="114300" y="2057400"/>
            <a:ext cx="4394200" cy="2743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Together Your Team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Campaign Treasurer</a:t>
            </a:r>
          </a:p>
          <a:p>
            <a:r>
              <a:rPr lang="en-US" dirty="0" smtClean="0"/>
              <a:t>Campaign Manager</a:t>
            </a:r>
          </a:p>
          <a:p>
            <a:r>
              <a:rPr lang="en-US" dirty="0" smtClean="0"/>
              <a:t>Field Director</a:t>
            </a:r>
          </a:p>
          <a:p>
            <a:r>
              <a:rPr lang="en-US" dirty="0"/>
              <a:t>Digital </a:t>
            </a:r>
            <a:r>
              <a:rPr lang="en-US" dirty="0" smtClean="0"/>
              <a:t>Director</a:t>
            </a:r>
          </a:p>
          <a:p>
            <a:r>
              <a:rPr lang="en-US" dirty="0" smtClean="0"/>
              <a:t>Communications Director</a:t>
            </a:r>
            <a:endParaRPr lang="en-US" dirty="0"/>
          </a:p>
          <a:p>
            <a:r>
              <a:rPr lang="en-US" dirty="0" smtClean="0"/>
              <a:t>Volunteer Coordinator</a:t>
            </a:r>
          </a:p>
          <a:p>
            <a:r>
              <a:rPr lang="en-US" dirty="0" smtClean="0"/>
              <a:t>Fundraiser</a:t>
            </a:r>
          </a:p>
          <a:p>
            <a:r>
              <a:rPr lang="en-US" dirty="0" smtClean="0"/>
              <a:t>Scheduler</a:t>
            </a:r>
          </a:p>
          <a:p>
            <a:r>
              <a:rPr lang="en-US" dirty="0" smtClean="0"/>
              <a:t>Policy Researcher</a:t>
            </a:r>
          </a:p>
        </p:txBody>
      </p:sp>
    </p:spTree>
    <p:extLst>
      <p:ext uri="{BB962C8B-B14F-4D97-AF65-F5344CB8AC3E}">
        <p14:creationId xmlns:p14="http://schemas.microsoft.com/office/powerpoint/2010/main" val="2360765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tical_Action_Theme">
  <a:themeElements>
    <a:clrScheme name="AFSCME Politics">
      <a:dk1>
        <a:srgbClr val="FFFFFF"/>
      </a:dk1>
      <a:lt1>
        <a:srgbClr val="000000"/>
      </a:lt1>
      <a:dk2>
        <a:srgbClr val="80AED5"/>
      </a:dk2>
      <a:lt2>
        <a:srgbClr val="EEECE1"/>
      </a:lt2>
      <a:accent1>
        <a:srgbClr val="3369FF"/>
      </a:accent1>
      <a:accent2>
        <a:srgbClr val="E1241F"/>
      </a:accent2>
      <a:accent3>
        <a:srgbClr val="009430"/>
      </a:accent3>
      <a:accent4>
        <a:srgbClr val="0035AD"/>
      </a:accent4>
      <a:accent5>
        <a:srgbClr val="FFC000"/>
      </a:accent5>
      <a:accent6>
        <a:srgbClr val="F79646"/>
      </a:accent6>
      <a:hlink>
        <a:srgbClr val="0035AD"/>
      </a:hlink>
      <a:folHlink>
        <a:srgbClr val="0094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Political_Action_Theme</Template>
  <TotalTime>76827</TotalTime>
  <Words>688</Words>
  <Application>Microsoft Office PowerPoint</Application>
  <PresentationFormat>On-screen Show (4:3)</PresentationFormat>
  <Paragraphs>131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Proxima Nova Regular</vt:lpstr>
      <vt:lpstr>Rockwell</vt:lpstr>
      <vt:lpstr>Times New Roman</vt:lpstr>
      <vt:lpstr>Verdana</vt:lpstr>
      <vt:lpstr>Wingdings</vt:lpstr>
      <vt:lpstr>ヒラギノ角ゴ Pro W3</vt:lpstr>
      <vt:lpstr>Political_Action_Theme</vt:lpstr>
      <vt:lpstr>So You Want To Run For Office</vt:lpstr>
      <vt:lpstr>PowerPoint Presentation</vt:lpstr>
      <vt:lpstr>Hold Politicians Accountable</vt:lpstr>
      <vt:lpstr>PowerPoint Presentation</vt:lpstr>
      <vt:lpstr>Getting Ready</vt:lpstr>
      <vt:lpstr>Collect and Analyze Data</vt:lpstr>
      <vt:lpstr>Get Out of Your Comfort Zone</vt:lpstr>
      <vt:lpstr>The Elements of a Campaign Plan</vt:lpstr>
      <vt:lpstr>Put Together Your Team</vt:lpstr>
      <vt:lpstr>Budget Rules</vt:lpstr>
      <vt:lpstr>Fundraising</vt:lpstr>
      <vt:lpstr>Build Contact List</vt:lpstr>
      <vt:lpstr>Message Development &amp; Delivery</vt:lpstr>
      <vt:lpstr>Paid Media</vt:lpstr>
      <vt:lpstr>Direct Voter Contact – Field</vt:lpstr>
      <vt:lpstr>Voter Contact</vt:lpstr>
    </vt:vector>
  </TitlesOfParts>
  <Company>Joanna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FUTURE WORTH FIGHTING FOR</dc:title>
  <dc:creator>Doug Burnett</dc:creator>
  <cp:lastModifiedBy>Roni Beavin</cp:lastModifiedBy>
  <cp:revision>120</cp:revision>
  <cp:lastPrinted>2013-07-10T21:32:15Z</cp:lastPrinted>
  <dcterms:modified xsi:type="dcterms:W3CDTF">2016-07-16T20:16:03Z</dcterms:modified>
</cp:coreProperties>
</file>