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78" r:id="rId19"/>
    <p:sldId id="277" r:id="rId20"/>
    <p:sldId id="279" r:id="rId21"/>
    <p:sldId id="275" r:id="rId22"/>
    <p:sldId id="280" r:id="rId23"/>
    <p:sldId id="281" r:id="rId24"/>
    <p:sldId id="274" r:id="rId25"/>
    <p:sldId id="282" r:id="rId26"/>
    <p:sldId id="283"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60" y="4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54AD0-2E05-45F4-A49E-6568BFF09163}"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6A6F4-B7C7-471D-AABE-A2ABA16B0E14}" type="slidenum">
              <a:rPr lang="en-US" smtClean="0"/>
              <a:t>‹#›</a:t>
            </a:fld>
            <a:endParaRPr lang="en-US"/>
          </a:p>
        </p:txBody>
      </p:sp>
    </p:spTree>
    <p:extLst>
      <p:ext uri="{BB962C8B-B14F-4D97-AF65-F5344CB8AC3E}">
        <p14:creationId xmlns:p14="http://schemas.microsoft.com/office/powerpoint/2010/main" val="26317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19138" indent="-276225">
              <a:spcBef>
                <a:spcPct val="30000"/>
              </a:spcBef>
              <a:defRPr sz="1200">
                <a:solidFill>
                  <a:schemeClr val="tx1"/>
                </a:solidFill>
                <a:latin typeface="Arial" panose="020B0604020202020204" pitchFamily="34" charset="0"/>
              </a:defRPr>
            </a:lvl2pPr>
            <a:lvl3pPr marL="1106488" indent="-220663">
              <a:spcBef>
                <a:spcPct val="30000"/>
              </a:spcBef>
              <a:defRPr sz="1200">
                <a:solidFill>
                  <a:schemeClr val="tx1"/>
                </a:solidFill>
                <a:latin typeface="Arial" panose="020B0604020202020204" pitchFamily="34" charset="0"/>
              </a:defRPr>
            </a:lvl3pPr>
            <a:lvl4pPr marL="1549400" indent="-220663">
              <a:spcBef>
                <a:spcPct val="30000"/>
              </a:spcBef>
              <a:defRPr sz="1200">
                <a:solidFill>
                  <a:schemeClr val="tx1"/>
                </a:solidFill>
                <a:latin typeface="Arial" panose="020B0604020202020204" pitchFamily="34" charset="0"/>
              </a:defRPr>
            </a:lvl4pPr>
            <a:lvl5pPr marL="1992313" indent="-220663">
              <a:spcBef>
                <a:spcPct val="30000"/>
              </a:spcBef>
              <a:defRPr sz="1200">
                <a:solidFill>
                  <a:schemeClr val="tx1"/>
                </a:solidFill>
                <a:latin typeface="Arial" panose="020B0604020202020204" pitchFamily="34" charset="0"/>
              </a:defRPr>
            </a:lvl5pPr>
            <a:lvl6pPr marL="2449513" indent="-220663" eaLnBrk="0" fontAlgn="base" hangingPunct="0">
              <a:spcBef>
                <a:spcPct val="30000"/>
              </a:spcBef>
              <a:spcAft>
                <a:spcPct val="0"/>
              </a:spcAft>
              <a:defRPr sz="1200">
                <a:solidFill>
                  <a:schemeClr val="tx1"/>
                </a:solidFill>
                <a:latin typeface="Arial" panose="020B0604020202020204" pitchFamily="34" charset="0"/>
              </a:defRPr>
            </a:lvl6pPr>
            <a:lvl7pPr marL="2906713" indent="-220663" eaLnBrk="0" fontAlgn="base" hangingPunct="0">
              <a:spcBef>
                <a:spcPct val="30000"/>
              </a:spcBef>
              <a:spcAft>
                <a:spcPct val="0"/>
              </a:spcAft>
              <a:defRPr sz="1200">
                <a:solidFill>
                  <a:schemeClr val="tx1"/>
                </a:solidFill>
                <a:latin typeface="Arial" panose="020B0604020202020204" pitchFamily="34" charset="0"/>
              </a:defRPr>
            </a:lvl7pPr>
            <a:lvl8pPr marL="3363913" indent="-220663" eaLnBrk="0" fontAlgn="base" hangingPunct="0">
              <a:spcBef>
                <a:spcPct val="30000"/>
              </a:spcBef>
              <a:spcAft>
                <a:spcPct val="0"/>
              </a:spcAft>
              <a:defRPr sz="1200">
                <a:solidFill>
                  <a:schemeClr val="tx1"/>
                </a:solidFill>
                <a:latin typeface="Arial" panose="020B0604020202020204" pitchFamily="34" charset="0"/>
              </a:defRPr>
            </a:lvl8pPr>
            <a:lvl9pPr marL="3821113" indent="-2206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260028-F176-4961-9498-17E302FF9C5D}" type="slidenum">
              <a:rPr lang="en-US" altLang="en-US" sz="1300" smtClean="0"/>
              <a:pPr>
                <a:spcBef>
                  <a:spcPct val="0"/>
                </a:spcBef>
              </a:pPr>
              <a:t>22</a:t>
            </a:fld>
            <a:endParaRPr lang="en-US" altLang="en-US" sz="13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249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0904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58172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5833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7056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66801-635C-CC4C-B63B-AA15A72A821C}"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404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6801-635C-CC4C-B63B-AA15A72A821C}"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84566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66801-635C-CC4C-B63B-AA15A72A821C}"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832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66801-635C-CC4C-B63B-AA15A72A821C}"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17059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66801-635C-CC4C-B63B-AA15A72A821C}"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33376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40725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04013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F66801-635C-CC4C-B63B-AA15A72A821C}" type="datetimeFigureOut">
              <a:rPr lang="en-US" smtClean="0"/>
              <a:t>7/14/2016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D51228-31B6-4449-8A6B-FCDA4395D965}" type="slidenum">
              <a:rPr lang="en-US" smtClean="0"/>
              <a:t>‹#›</a:t>
            </a:fld>
            <a:endParaRPr lang="en-US"/>
          </a:p>
        </p:txBody>
      </p:sp>
    </p:spTree>
    <p:extLst>
      <p:ext uri="{BB962C8B-B14F-4D97-AF65-F5344CB8AC3E}">
        <p14:creationId xmlns:p14="http://schemas.microsoft.com/office/powerpoint/2010/main" val="279852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oover Conv 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6" y="0"/>
            <a:ext cx="9144000" cy="5143500"/>
          </a:xfrm>
          <a:prstGeom prst="rect">
            <a:avLst/>
          </a:prstGeom>
        </p:spPr>
      </p:pic>
      <p:sp>
        <p:nvSpPr>
          <p:cNvPr id="7" name="TextBox 6"/>
          <p:cNvSpPr txBox="1"/>
          <p:nvPr/>
        </p:nvSpPr>
        <p:spPr>
          <a:xfrm>
            <a:off x="3218329" y="2914650"/>
            <a:ext cx="184731" cy="369332"/>
          </a:xfrm>
          <a:prstGeom prst="rect">
            <a:avLst/>
          </a:prstGeom>
          <a:noFill/>
        </p:spPr>
        <p:txBody>
          <a:bodyPr wrap="none" rtlCol="0">
            <a:spAutoFit/>
          </a:bodyPr>
          <a:lstStyle/>
          <a:p>
            <a:endParaRPr lang="en-US" dirty="0"/>
          </a:p>
        </p:txBody>
      </p:sp>
      <p:sp>
        <p:nvSpPr>
          <p:cNvPr id="8" name="TextBox 7"/>
          <p:cNvSpPr txBox="1"/>
          <p:nvPr/>
        </p:nvSpPr>
        <p:spPr>
          <a:xfrm>
            <a:off x="2133600" y="2492188"/>
            <a:ext cx="6633265" cy="830997"/>
          </a:xfrm>
          <a:prstGeom prst="rect">
            <a:avLst/>
          </a:prstGeom>
          <a:noFill/>
        </p:spPr>
        <p:txBody>
          <a:bodyPr wrap="square" rtlCol="0">
            <a:spAutoFit/>
          </a:bodyPr>
          <a:lstStyle/>
          <a:p>
            <a:r>
              <a:rPr lang="en-US" sz="4800" dirty="0" smtClean="0"/>
              <a:t>Be Well/Stay Strong!</a:t>
            </a:r>
            <a:endParaRPr lang="en-US" sz="4800" dirty="0"/>
          </a:p>
        </p:txBody>
      </p:sp>
    </p:spTree>
    <p:extLst>
      <p:ext uri="{BB962C8B-B14F-4D97-AF65-F5344CB8AC3E}">
        <p14:creationId xmlns:p14="http://schemas.microsoft.com/office/powerpoint/2010/main" val="24903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normAutofit fontScale="90000"/>
          </a:bodyPr>
          <a:lstStyle/>
          <a:p>
            <a:r>
              <a:rPr lang="en-US" dirty="0" smtClean="0"/>
              <a:t>Sunscreen! Get your sunscreen here!</a:t>
            </a:r>
            <a:endParaRPr lang="en-US" dirty="0"/>
          </a:p>
        </p:txBody>
      </p:sp>
      <p:sp>
        <p:nvSpPr>
          <p:cNvPr id="3" name="Content Placeholder 2"/>
          <p:cNvSpPr>
            <a:spLocks noGrp="1"/>
          </p:cNvSpPr>
          <p:nvPr>
            <p:ph idx="1"/>
          </p:nvPr>
        </p:nvSpPr>
        <p:spPr>
          <a:xfrm>
            <a:off x="3980328" y="1063229"/>
            <a:ext cx="5244353" cy="3394472"/>
          </a:xfrm>
        </p:spPr>
        <p:txBody>
          <a:bodyPr>
            <a:normAutofit/>
          </a:bodyPr>
          <a:lstStyle/>
          <a:p>
            <a:r>
              <a:rPr lang="en-US" sz="3000" dirty="0" smtClean="0"/>
              <a:t>Apply sunscreen 30 minutes prior to going outside, to get the maximum benefit.</a:t>
            </a:r>
          </a:p>
          <a:p>
            <a:endParaRPr lang="en-US" sz="3000" dirty="0"/>
          </a:p>
          <a:p>
            <a:r>
              <a:rPr lang="en-US" sz="3000" dirty="0" smtClean="0"/>
              <a:t>If you forgot your sunscreen, come inside to get some.</a:t>
            </a:r>
            <a:endParaRPr lang="en-US" sz="3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74377"/>
            <a:ext cx="3370729" cy="2528047"/>
          </a:xfrm>
          <a:prstGeom prst="rect">
            <a:avLst/>
          </a:prstGeom>
        </p:spPr>
      </p:pic>
    </p:spTree>
    <p:extLst>
      <p:ext uri="{BB962C8B-B14F-4D97-AF65-F5344CB8AC3E}">
        <p14:creationId xmlns:p14="http://schemas.microsoft.com/office/powerpoint/2010/main" val="4025776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3229"/>
            <a:ext cx="3949849" cy="2631474"/>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Everyone can exercise</a:t>
            </a:r>
            <a:endParaRPr lang="en-US" dirty="0"/>
          </a:p>
        </p:txBody>
      </p:sp>
      <p:sp>
        <p:nvSpPr>
          <p:cNvPr id="3" name="Content Placeholder 2"/>
          <p:cNvSpPr>
            <a:spLocks noGrp="1"/>
          </p:cNvSpPr>
          <p:nvPr>
            <p:ph idx="1"/>
          </p:nvPr>
        </p:nvSpPr>
        <p:spPr>
          <a:xfrm>
            <a:off x="4710058" y="1588803"/>
            <a:ext cx="4213412" cy="1758201"/>
          </a:xfrm>
        </p:spPr>
        <p:txBody>
          <a:bodyPr/>
          <a:lstStyle/>
          <a:p>
            <a:pPr marL="0" indent="0">
              <a:buNone/>
            </a:pPr>
            <a:r>
              <a:rPr lang="en-US" dirty="0" smtClean="0"/>
              <a:t>“Start where you are. Do what you can.”</a:t>
            </a:r>
          </a:p>
          <a:p>
            <a:pPr lvl="1"/>
            <a:r>
              <a:rPr lang="en-US" dirty="0" smtClean="0"/>
              <a:t>Arthur Ashe on fitness</a:t>
            </a:r>
            <a:endParaRPr lang="en-US" dirty="0"/>
          </a:p>
        </p:txBody>
      </p:sp>
    </p:spTree>
    <p:extLst>
      <p:ext uri="{BB962C8B-B14F-4D97-AF65-F5344CB8AC3E}">
        <p14:creationId xmlns:p14="http://schemas.microsoft.com/office/powerpoint/2010/main" val="260693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17" y="976033"/>
            <a:ext cx="3962400" cy="2968752"/>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Step It Up!</a:t>
            </a:r>
            <a:endParaRPr lang="en-US" dirty="0"/>
          </a:p>
        </p:txBody>
      </p:sp>
      <p:sp>
        <p:nvSpPr>
          <p:cNvPr id="3" name="Content Placeholder 2"/>
          <p:cNvSpPr>
            <a:spLocks noGrp="1"/>
          </p:cNvSpPr>
          <p:nvPr>
            <p:ph idx="1"/>
          </p:nvPr>
        </p:nvSpPr>
        <p:spPr>
          <a:xfrm>
            <a:off x="286871" y="976033"/>
            <a:ext cx="5011271" cy="3219277"/>
          </a:xfrm>
        </p:spPr>
        <p:txBody>
          <a:bodyPr>
            <a:normAutofit fontScale="92500" lnSpcReduction="10000"/>
          </a:bodyPr>
          <a:lstStyle/>
          <a:p>
            <a:r>
              <a:rPr lang="en-US" dirty="0" smtClean="0"/>
              <a:t>Just 30 minutes of brisk walking every day can have a significant health impact.</a:t>
            </a:r>
          </a:p>
          <a:p>
            <a:endParaRPr lang="en-US" dirty="0" smtClean="0"/>
          </a:p>
          <a:p>
            <a:r>
              <a:rPr lang="en-US" dirty="0" smtClean="0"/>
              <a:t>Make it easy – Incorporate walking into your daily routine.</a:t>
            </a:r>
            <a:endParaRPr lang="en-US" dirty="0"/>
          </a:p>
        </p:txBody>
      </p:sp>
    </p:spTree>
    <p:extLst>
      <p:ext uri="{BB962C8B-B14F-4D97-AF65-F5344CB8AC3E}">
        <p14:creationId xmlns:p14="http://schemas.microsoft.com/office/powerpoint/2010/main" val="325276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186017" y="-207"/>
            <a:ext cx="8771965" cy="857250"/>
          </a:xfrm>
        </p:spPr>
        <p:txBody>
          <a:bodyPr>
            <a:noAutofit/>
          </a:bodyPr>
          <a:lstStyle/>
          <a:p>
            <a:r>
              <a:rPr lang="en-US" sz="3200" dirty="0" smtClean="0"/>
              <a:t>One small step for man, one great step for AFSCME</a:t>
            </a:r>
            <a:endParaRPr lang="en-US" sz="3200" dirty="0"/>
          </a:p>
        </p:txBody>
      </p:sp>
      <p:sp>
        <p:nvSpPr>
          <p:cNvPr id="3" name="Content Placeholder 2"/>
          <p:cNvSpPr>
            <a:spLocks noGrp="1"/>
          </p:cNvSpPr>
          <p:nvPr>
            <p:ph idx="1"/>
          </p:nvPr>
        </p:nvSpPr>
        <p:spPr>
          <a:xfrm>
            <a:off x="152400" y="832597"/>
            <a:ext cx="4509247" cy="3394472"/>
          </a:xfrm>
        </p:spPr>
        <p:txBody>
          <a:bodyPr>
            <a:normAutofit fontScale="92500" lnSpcReduction="20000"/>
          </a:bodyPr>
          <a:lstStyle/>
          <a:p>
            <a:r>
              <a:rPr lang="en-US" dirty="0" smtClean="0"/>
              <a:t>Bring your lunch to work and take a walk at lunchtime.</a:t>
            </a:r>
          </a:p>
          <a:p>
            <a:endParaRPr lang="en-US" dirty="0" smtClean="0"/>
          </a:p>
          <a:p>
            <a:r>
              <a:rPr lang="en-US" dirty="0" smtClean="0"/>
              <a:t>Go for a neighborhood walk after work with family or friends, to catch up.</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114" y="1007971"/>
            <a:ext cx="2760843" cy="2551019"/>
          </a:xfrm>
          <a:prstGeom prst="rect">
            <a:avLst/>
          </a:prstGeom>
        </p:spPr>
      </p:pic>
    </p:spTree>
    <p:extLst>
      <p:ext uri="{BB962C8B-B14F-4D97-AF65-F5344CB8AC3E}">
        <p14:creationId xmlns:p14="http://schemas.microsoft.com/office/powerpoint/2010/main" val="73693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noAutofit/>
          </a:bodyPr>
          <a:lstStyle/>
          <a:p>
            <a:r>
              <a:rPr lang="en-US" sz="3500" dirty="0" smtClean="0"/>
              <a:t>A journey of 1,000 miles starts with one step</a:t>
            </a:r>
            <a:endParaRPr lang="en-US" sz="3500" dirty="0"/>
          </a:p>
        </p:txBody>
      </p:sp>
      <p:sp>
        <p:nvSpPr>
          <p:cNvPr id="3" name="Content Placeholder 2"/>
          <p:cNvSpPr>
            <a:spLocks noGrp="1"/>
          </p:cNvSpPr>
          <p:nvPr>
            <p:ph idx="1"/>
          </p:nvPr>
        </p:nvSpPr>
        <p:spPr>
          <a:xfrm>
            <a:off x="2859742" y="1029822"/>
            <a:ext cx="5997388" cy="2894692"/>
          </a:xfrm>
        </p:spPr>
        <p:txBody>
          <a:bodyPr>
            <a:normAutofit fontScale="92500" lnSpcReduction="10000"/>
          </a:bodyPr>
          <a:lstStyle/>
          <a:p>
            <a:r>
              <a:rPr lang="en-US" dirty="0" smtClean="0"/>
              <a:t>Park farther from store or mall entrances and walk the extra steps.</a:t>
            </a:r>
          </a:p>
          <a:p>
            <a:endParaRPr lang="en-US" dirty="0"/>
          </a:p>
          <a:p>
            <a:r>
              <a:rPr lang="en-US" dirty="0" smtClean="0"/>
              <a:t>Hold a walking meeting at work – you think better when blood and oxygen are flowing to your brain.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6" y="974447"/>
            <a:ext cx="2841815" cy="3158114"/>
          </a:xfrm>
          <a:prstGeom prst="rect">
            <a:avLst/>
          </a:prstGeom>
        </p:spPr>
      </p:pic>
    </p:spTree>
    <p:extLst>
      <p:ext uri="{BB962C8B-B14F-4D97-AF65-F5344CB8AC3E}">
        <p14:creationId xmlns:p14="http://schemas.microsoft.com/office/powerpoint/2010/main" val="121245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Move More/Get Your Groove On</a:t>
            </a:r>
            <a:endParaRPr lang="en-US" dirty="0"/>
          </a:p>
        </p:txBody>
      </p:sp>
      <p:sp>
        <p:nvSpPr>
          <p:cNvPr id="3" name="Content Placeholder 2"/>
          <p:cNvSpPr>
            <a:spLocks noGrp="1"/>
          </p:cNvSpPr>
          <p:nvPr>
            <p:ph idx="1"/>
          </p:nvPr>
        </p:nvSpPr>
        <p:spPr>
          <a:xfrm>
            <a:off x="735106" y="1666317"/>
            <a:ext cx="3343835" cy="1695448"/>
          </a:xfrm>
        </p:spPr>
        <p:txBody>
          <a:bodyPr/>
          <a:lstStyle/>
          <a:p>
            <a:pPr marL="0" indent="0">
              <a:buNone/>
            </a:pPr>
            <a:r>
              <a:rPr lang="en-US" dirty="0" smtClean="0"/>
              <a:t>Crank up the tunes at home, and dance like a fool!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082" y="1262904"/>
            <a:ext cx="3960380" cy="2236881"/>
          </a:xfrm>
          <a:prstGeom prst="rect">
            <a:avLst/>
          </a:prstGeom>
        </p:spPr>
      </p:pic>
    </p:spTree>
    <p:extLst>
      <p:ext uri="{BB962C8B-B14F-4D97-AF65-F5344CB8AC3E}">
        <p14:creationId xmlns:p14="http://schemas.microsoft.com/office/powerpoint/2010/main" val="304021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465" y="1004888"/>
            <a:ext cx="3205714" cy="2635063"/>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457200" y="44614"/>
            <a:ext cx="8229600" cy="857250"/>
          </a:xfrm>
        </p:spPr>
        <p:txBody>
          <a:bodyPr/>
          <a:lstStyle/>
          <a:p>
            <a:r>
              <a:rPr lang="en-US" dirty="0" smtClean="0"/>
              <a:t>Stay AFSCME Strong to Your Core</a:t>
            </a:r>
            <a:endParaRPr lang="en-US" dirty="0"/>
          </a:p>
        </p:txBody>
      </p:sp>
      <p:sp>
        <p:nvSpPr>
          <p:cNvPr id="3" name="Content Placeholder 2"/>
          <p:cNvSpPr>
            <a:spLocks noGrp="1"/>
          </p:cNvSpPr>
          <p:nvPr>
            <p:ph idx="1"/>
          </p:nvPr>
        </p:nvSpPr>
        <p:spPr>
          <a:xfrm>
            <a:off x="107576" y="832597"/>
            <a:ext cx="6302188" cy="3394472"/>
          </a:xfrm>
        </p:spPr>
        <p:txBody>
          <a:bodyPr>
            <a:normAutofit/>
          </a:bodyPr>
          <a:lstStyle/>
          <a:p>
            <a:r>
              <a:rPr lang="en-US" sz="2800" dirty="0" smtClean="0"/>
              <a:t>Core muscle training helps support your spine, prevents back pain and helps with balance.</a:t>
            </a:r>
          </a:p>
          <a:p>
            <a:pPr marL="0" indent="0">
              <a:buNone/>
            </a:pPr>
            <a:endParaRPr lang="en-US" sz="2800" dirty="0" smtClean="0"/>
          </a:p>
          <a:p>
            <a:r>
              <a:rPr lang="en-US" sz="2800" dirty="0" smtClean="0"/>
              <a:t>Come in to talk with a Physical Therapist or Occupational Therapist about easy core engagement exercises.</a:t>
            </a:r>
            <a:endParaRPr lang="en-US" sz="2800" dirty="0"/>
          </a:p>
        </p:txBody>
      </p:sp>
    </p:spTree>
    <p:extLst>
      <p:ext uri="{BB962C8B-B14F-4D97-AF65-F5344CB8AC3E}">
        <p14:creationId xmlns:p14="http://schemas.microsoft.com/office/powerpoint/2010/main" val="1932280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235" y="131817"/>
            <a:ext cx="3351799" cy="4009704"/>
          </a:xfrm>
          <a:prstGeom prst="rect">
            <a:avLst/>
          </a:prstGeom>
        </p:spPr>
      </p:pic>
      <p:sp>
        <p:nvSpPr>
          <p:cNvPr id="5" name="TextBox 4"/>
          <p:cNvSpPr txBox="1"/>
          <p:nvPr/>
        </p:nvSpPr>
        <p:spPr>
          <a:xfrm>
            <a:off x="6069106" y="484094"/>
            <a:ext cx="2877670" cy="584775"/>
          </a:xfrm>
          <a:prstGeom prst="rect">
            <a:avLst/>
          </a:prstGeom>
          <a:noFill/>
        </p:spPr>
        <p:txBody>
          <a:bodyPr wrap="square" rtlCol="0">
            <a:spAutoFit/>
          </a:bodyPr>
          <a:lstStyle/>
          <a:p>
            <a:r>
              <a:rPr lang="en-US" sz="3200" dirty="0" smtClean="0"/>
              <a:t>Posture Counts</a:t>
            </a:r>
            <a:endParaRPr lang="en-US" sz="3200" dirty="0"/>
          </a:p>
        </p:txBody>
      </p:sp>
    </p:spTree>
    <p:extLst>
      <p:ext uri="{BB962C8B-B14F-4D97-AF65-F5344CB8AC3E}">
        <p14:creationId xmlns:p14="http://schemas.microsoft.com/office/powerpoint/2010/main" val="178440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2"/>
          <p:cNvSpPr>
            <a:spLocks noGrp="1"/>
          </p:cNvSpPr>
          <p:nvPr>
            <p:ph type="title"/>
          </p:nvPr>
        </p:nvSpPr>
        <p:spPr/>
        <p:txBody>
          <a:bodyPr/>
          <a:lstStyle/>
          <a:p>
            <a:r>
              <a:rPr lang="en-US" dirty="0" smtClean="0"/>
              <a:t>Posture Counts</a:t>
            </a:r>
            <a:endParaRPr lang="en-US" dirty="0"/>
          </a:p>
        </p:txBody>
      </p:sp>
      <p:sp>
        <p:nvSpPr>
          <p:cNvPr id="5" name="Content Placeholder 4"/>
          <p:cNvSpPr>
            <a:spLocks noGrp="1"/>
          </p:cNvSpPr>
          <p:nvPr>
            <p:ph idx="1"/>
          </p:nvPr>
        </p:nvSpPr>
        <p:spPr/>
        <p:txBody>
          <a:bodyPr/>
          <a:lstStyle/>
          <a:p>
            <a:r>
              <a:rPr lang="en-US" dirty="0" smtClean="0"/>
              <a:t>A: Eyes looking slightly downward, chin tucked</a:t>
            </a:r>
          </a:p>
          <a:p>
            <a:r>
              <a:rPr lang="en-US" dirty="0" smtClean="0"/>
              <a:t>B: Back supported, lumbar cushion</a:t>
            </a:r>
          </a:p>
          <a:p>
            <a:r>
              <a:rPr lang="en-US" dirty="0" smtClean="0"/>
              <a:t>C: Sit back in seat</a:t>
            </a:r>
          </a:p>
          <a:p>
            <a:r>
              <a:rPr lang="en-US" dirty="0" smtClean="0"/>
              <a:t>D: Monitor 18-24 inches away</a:t>
            </a:r>
          </a:p>
        </p:txBody>
      </p:sp>
    </p:spTree>
    <p:extLst>
      <p:ext uri="{BB962C8B-B14F-4D97-AF65-F5344CB8AC3E}">
        <p14:creationId xmlns:p14="http://schemas.microsoft.com/office/powerpoint/2010/main" val="260610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 Counts</a:t>
            </a:r>
            <a:endParaRPr lang="en-US" dirty="0"/>
          </a:p>
        </p:txBody>
      </p:sp>
      <p:sp>
        <p:nvSpPr>
          <p:cNvPr id="3" name="Content Placeholder 2"/>
          <p:cNvSpPr>
            <a:spLocks noGrp="1"/>
          </p:cNvSpPr>
          <p:nvPr>
            <p:ph idx="1"/>
          </p:nvPr>
        </p:nvSpPr>
        <p:spPr/>
        <p:txBody>
          <a:bodyPr/>
          <a:lstStyle/>
          <a:p>
            <a:r>
              <a:rPr lang="en-US" dirty="0"/>
              <a:t>E: Elbows 90 degrees, wrists neutral</a:t>
            </a:r>
          </a:p>
          <a:p>
            <a:r>
              <a:rPr lang="en-US" dirty="0" smtClean="0"/>
              <a:t>F: Hips and knees at 90 degrees, open area 			behind knees</a:t>
            </a:r>
          </a:p>
          <a:p>
            <a:r>
              <a:rPr lang="en-US" dirty="0" smtClean="0"/>
              <a:t>G: Feet supported (Adjustable chair- may need 		to adjust computer/table height)</a:t>
            </a:r>
            <a:endParaRPr lang="en-US" dirty="0"/>
          </a:p>
        </p:txBody>
      </p:sp>
    </p:spTree>
    <p:extLst>
      <p:ext uri="{BB962C8B-B14F-4D97-AF65-F5344CB8AC3E}">
        <p14:creationId xmlns:p14="http://schemas.microsoft.com/office/powerpoint/2010/main" val="212684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Keep It Simple</a:t>
            </a:r>
            <a:endParaRPr lang="en-US" dirty="0"/>
          </a:p>
        </p:txBody>
      </p:sp>
      <p:sp>
        <p:nvSpPr>
          <p:cNvPr id="3" name="Content Placeholder 2"/>
          <p:cNvSpPr>
            <a:spLocks noGrp="1"/>
          </p:cNvSpPr>
          <p:nvPr>
            <p:ph idx="1"/>
          </p:nvPr>
        </p:nvSpPr>
        <p:spPr>
          <a:xfrm>
            <a:off x="457200" y="1092571"/>
            <a:ext cx="8229600" cy="3394472"/>
          </a:xfrm>
        </p:spPr>
        <p:txBody>
          <a:bodyPr/>
          <a:lstStyle/>
          <a:p>
            <a:r>
              <a:rPr lang="en-US" dirty="0" smtClean="0"/>
              <a:t>Make healthy eating choices.</a:t>
            </a:r>
          </a:p>
          <a:p>
            <a:endParaRPr lang="en-US" dirty="0"/>
          </a:p>
          <a:p>
            <a:r>
              <a:rPr lang="en-US" dirty="0" smtClean="0"/>
              <a:t>Get regular exercise.</a:t>
            </a:r>
          </a:p>
          <a:p>
            <a:endParaRPr lang="en-US" dirty="0"/>
          </a:p>
          <a:p>
            <a:r>
              <a:rPr lang="en-US" dirty="0" smtClean="0"/>
              <a:t>Know your health risk factors.</a:t>
            </a:r>
            <a:endParaRPr lang="en-US" dirty="0"/>
          </a:p>
        </p:txBody>
      </p:sp>
    </p:spTree>
    <p:extLst>
      <p:ext uri="{BB962C8B-B14F-4D97-AF65-F5344CB8AC3E}">
        <p14:creationId xmlns:p14="http://schemas.microsoft.com/office/powerpoint/2010/main" val="1460694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2"/>
          <p:cNvSpPr>
            <a:spLocks noGrp="1"/>
          </p:cNvSpPr>
          <p:nvPr>
            <p:ph type="title"/>
          </p:nvPr>
        </p:nvSpPr>
        <p:spPr/>
        <p:txBody>
          <a:bodyPr>
            <a:normAutofit fontScale="90000"/>
          </a:bodyPr>
          <a:lstStyle/>
          <a:p>
            <a:r>
              <a:rPr lang="en-US" dirty="0" smtClean="0"/>
              <a:t>Want to talk proper alignment &amp; movement? </a:t>
            </a:r>
            <a:endParaRPr lang="en-US" dirty="0"/>
          </a:p>
        </p:txBody>
      </p:sp>
      <p:sp>
        <p:nvSpPr>
          <p:cNvPr id="5" name="Content Placeholder 4"/>
          <p:cNvSpPr>
            <a:spLocks noGrp="1"/>
          </p:cNvSpPr>
          <p:nvPr>
            <p:ph idx="1"/>
          </p:nvPr>
        </p:nvSpPr>
        <p:spPr/>
        <p:txBody>
          <a:bodyPr/>
          <a:lstStyle/>
          <a:p>
            <a:r>
              <a:rPr lang="en-US" dirty="0" smtClean="0"/>
              <a:t>Come in to talk with a Physical Therapist or Occupational therapist about your range of motion issues.</a:t>
            </a:r>
          </a:p>
          <a:p>
            <a:r>
              <a:rPr lang="en-US" dirty="0" smtClean="0"/>
              <a:t>She will show you how to move more efficiently to prevent injury.</a:t>
            </a:r>
          </a:p>
          <a:p>
            <a:endParaRPr lang="en-US" dirty="0" smtClean="0"/>
          </a:p>
          <a:p>
            <a:endParaRPr lang="en-US" dirty="0" smtClean="0"/>
          </a:p>
        </p:txBody>
      </p:sp>
    </p:spTree>
    <p:extLst>
      <p:ext uri="{BB962C8B-B14F-4D97-AF65-F5344CB8AC3E}">
        <p14:creationId xmlns:p14="http://schemas.microsoft.com/office/powerpoint/2010/main" val="301150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725" y="2033939"/>
            <a:ext cx="2649075" cy="1766050"/>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Stay on Top of It!</a:t>
            </a:r>
            <a:endParaRPr lang="en-US" dirty="0"/>
          </a:p>
        </p:txBody>
      </p:sp>
      <p:sp>
        <p:nvSpPr>
          <p:cNvPr id="3" name="Content Placeholder 2"/>
          <p:cNvSpPr>
            <a:spLocks noGrp="1"/>
          </p:cNvSpPr>
          <p:nvPr>
            <p:ph sz="half" idx="1"/>
          </p:nvPr>
        </p:nvSpPr>
        <p:spPr>
          <a:xfrm>
            <a:off x="457199" y="1222843"/>
            <a:ext cx="6355977" cy="2545556"/>
          </a:xfrm>
        </p:spPr>
        <p:txBody>
          <a:bodyPr>
            <a:normAutofit/>
          </a:bodyPr>
          <a:lstStyle/>
          <a:p>
            <a:r>
              <a:rPr lang="en-US" dirty="0" smtClean="0"/>
              <a:t>Maintenance medications can be key to managing your high blood pressure or diabetes.</a:t>
            </a:r>
            <a:endParaRPr lang="en-US" dirty="0"/>
          </a:p>
          <a:p>
            <a:r>
              <a:rPr lang="en-US" dirty="0" smtClean="0"/>
              <a:t>Come inside to talk to a pharmacist about medication adherence.</a:t>
            </a:r>
            <a:endParaRPr lang="en-US" dirty="0"/>
          </a:p>
        </p:txBody>
      </p:sp>
    </p:spTree>
    <p:extLst>
      <p:ext uri="{BB962C8B-B14F-4D97-AF65-F5344CB8AC3E}">
        <p14:creationId xmlns:p14="http://schemas.microsoft.com/office/powerpoint/2010/main" val="85471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p:cNvSpPr>
            <a:spLocks noGrp="1" noChangeArrowheads="1"/>
          </p:cNvSpPr>
          <p:nvPr>
            <p:ph type="title"/>
          </p:nvPr>
        </p:nvSpPr>
        <p:spPr>
          <a:xfrm>
            <a:off x="1257300" y="335757"/>
            <a:ext cx="6629400" cy="879872"/>
          </a:xfrm>
        </p:spPr>
        <p:txBody>
          <a:bodyPr/>
          <a:lstStyle/>
          <a:p>
            <a:pPr algn="l" eaLnBrk="1" hangingPunct="1"/>
            <a:r>
              <a:rPr lang="en-US" altLang="en-US" sz="3000">
                <a:latin typeface="Arial" panose="020B0604020202020204" pitchFamily="34" charset="0"/>
                <a:cs typeface="Arial" panose="020B0604020202020204" pitchFamily="34" charset="0"/>
              </a:rPr>
              <a:t>Type 2 Diabetes: Are you at risk?</a:t>
            </a:r>
            <a:r>
              <a:rPr lang="en-US" altLang="en-US" sz="2700">
                <a:latin typeface="Arial" panose="020B0604020202020204" pitchFamily="34" charset="0"/>
                <a:cs typeface="Arial" panose="020B0604020202020204" pitchFamily="34" charset="0"/>
              </a:rPr>
              <a:t/>
            </a:r>
            <a:br>
              <a:rPr lang="en-US" altLang="en-US" sz="2700">
                <a:latin typeface="Arial" panose="020B0604020202020204" pitchFamily="34" charset="0"/>
                <a:cs typeface="Arial" panose="020B0604020202020204" pitchFamily="34" charset="0"/>
              </a:rPr>
            </a:br>
            <a:r>
              <a:rPr lang="en-US" altLang="en-US" sz="2100">
                <a:latin typeface="Arial" panose="020B0604020202020204" pitchFamily="34" charset="0"/>
                <a:cs typeface="Arial" panose="020B0604020202020204" pitchFamily="34" charset="0"/>
              </a:rPr>
              <a:t>Stop by for a risk assessment.</a:t>
            </a:r>
          </a:p>
        </p:txBody>
      </p:sp>
      <p:sp>
        <p:nvSpPr>
          <p:cNvPr id="5123" name="Rectangle 20"/>
          <p:cNvSpPr>
            <a:spLocks noGrp="1" noChangeArrowheads="1"/>
          </p:cNvSpPr>
          <p:nvPr>
            <p:ph type="body" idx="1"/>
          </p:nvPr>
        </p:nvSpPr>
        <p:spPr>
          <a:xfrm>
            <a:off x="1714500" y="1699022"/>
            <a:ext cx="6057900" cy="2743200"/>
          </a:xfrm>
        </p:spPr>
        <p:txBody>
          <a:bodyPr>
            <a:normAutofit fontScale="70000" lnSpcReduction="20000"/>
          </a:bodyPr>
          <a:lstStyle/>
          <a:p>
            <a:pPr eaLnBrk="1" hangingPunct="1">
              <a:buClr>
                <a:srgbClr val="1C3F94"/>
              </a:buClr>
              <a:buSzPct val="90000"/>
              <a:buFont typeface="Wingdings" panose="05000000000000000000" pitchFamily="2" charset="2"/>
              <a:buChar char="§"/>
            </a:pPr>
            <a:endParaRPr lang="en-US" altLang="en-US" sz="300">
              <a:latin typeface="Arial" panose="020B0604020202020204" pitchFamily="34" charset="0"/>
              <a:ea typeface="Calibri" panose="020F0502020204030204" pitchFamily="34" charset="0"/>
              <a:cs typeface="Arial" panose="020B0604020202020204" pitchFamily="34" charset="0"/>
            </a:endParaRPr>
          </a:p>
          <a:p>
            <a:pPr eaLnBrk="1" hangingPunct="1">
              <a:buClr>
                <a:srgbClr val="1C3F94"/>
              </a:buClr>
              <a:buSzPct val="90000"/>
              <a:buFont typeface="Wingdings" panose="05000000000000000000" pitchFamily="2" charset="2"/>
              <a:buChar char="§"/>
            </a:pPr>
            <a:r>
              <a:rPr lang="en-US" altLang="en-US" smtClean="0">
                <a:latin typeface="Arial" panose="020B0604020202020204" pitchFamily="34" charset="0"/>
                <a:ea typeface="Calibri" panose="020F0502020204030204" pitchFamily="34" charset="0"/>
                <a:cs typeface="Arial" panose="020B0604020202020204" pitchFamily="34" charset="0"/>
              </a:rPr>
              <a:t>The good news is that you can manage your risk for Type 2 diabetes.</a:t>
            </a:r>
          </a:p>
          <a:p>
            <a:pPr eaLnBrk="1" hangingPunct="1">
              <a:buClr>
                <a:srgbClr val="1C3F94"/>
              </a:buClr>
              <a:buSzPct val="90000"/>
              <a:buFont typeface="Wingdings" panose="05000000000000000000" pitchFamily="2" charset="2"/>
              <a:buChar char="§"/>
            </a:pPr>
            <a:endParaRPr lang="en-US" altLang="en-US" sz="300">
              <a:latin typeface="Arial" panose="020B0604020202020204" pitchFamily="34" charset="0"/>
              <a:ea typeface="Calibri" panose="020F0502020204030204" pitchFamily="34" charset="0"/>
              <a:cs typeface="Arial" panose="020B0604020202020204" pitchFamily="34" charset="0"/>
            </a:endParaRPr>
          </a:p>
          <a:p>
            <a:pPr eaLnBrk="1" hangingPunct="1">
              <a:buClr>
                <a:srgbClr val="1C3F94"/>
              </a:buClr>
              <a:buSzPct val="90000"/>
              <a:buFont typeface="Wingdings" panose="05000000000000000000" pitchFamily="2" charset="2"/>
              <a:buChar char="§"/>
            </a:pPr>
            <a:r>
              <a:rPr lang="en-US" altLang="en-US" smtClean="0">
                <a:latin typeface="Arial" panose="020B0604020202020204" pitchFamily="34" charset="0"/>
                <a:ea typeface="Calibri" panose="020F0502020204030204" pitchFamily="34" charset="0"/>
                <a:cs typeface="Arial" panose="020B0604020202020204" pitchFamily="34" charset="0"/>
              </a:rPr>
              <a:t>Small steps make a big difference and can help you line a longer, healthier life.</a:t>
            </a:r>
          </a:p>
          <a:p>
            <a:pPr eaLnBrk="1" hangingPunct="1">
              <a:buClr>
                <a:srgbClr val="1C3F94"/>
              </a:buClr>
              <a:buSzPct val="90000"/>
              <a:buFont typeface="Wingdings" panose="05000000000000000000" pitchFamily="2" charset="2"/>
              <a:buChar char="§"/>
            </a:pPr>
            <a:endParaRPr lang="en-US" altLang="en-US" sz="300">
              <a:latin typeface="Arial" panose="020B0604020202020204" pitchFamily="34" charset="0"/>
              <a:ea typeface="Calibri" panose="020F0502020204030204" pitchFamily="34" charset="0"/>
              <a:cs typeface="Arial" panose="020B0604020202020204" pitchFamily="34" charset="0"/>
            </a:endParaRPr>
          </a:p>
          <a:p>
            <a:pPr eaLnBrk="1" hangingPunct="1">
              <a:buClr>
                <a:srgbClr val="1C3F94"/>
              </a:buClr>
              <a:buSzPct val="90000"/>
              <a:buFont typeface="Wingdings" panose="05000000000000000000" pitchFamily="2" charset="2"/>
              <a:buChar char="§"/>
            </a:pPr>
            <a:r>
              <a:rPr lang="en-US" altLang="en-US" smtClean="0">
                <a:latin typeface="Arial" panose="020B0604020202020204" pitchFamily="34" charset="0"/>
                <a:ea typeface="Calibri" panose="020F0502020204030204" pitchFamily="34" charset="0"/>
                <a:cs typeface="Arial" panose="020B0604020202020204" pitchFamily="34" charset="0"/>
              </a:rPr>
              <a:t>If you are at high risk, your first step is to see your doctor to see if additional testing is needed.</a:t>
            </a:r>
          </a:p>
          <a:p>
            <a:pPr eaLnBrk="1" hangingPunct="1">
              <a:buClr>
                <a:srgbClr val="1C3F94"/>
              </a:buClr>
              <a:buSzPct val="90000"/>
              <a:buFont typeface="Wingdings" panose="05000000000000000000" pitchFamily="2" charset="2"/>
              <a:buChar char="§"/>
            </a:pPr>
            <a:endParaRPr lang="en-US" altLang="en-US" sz="30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43000" y="0"/>
            <a:ext cx="6858000" cy="114300"/>
          </a:xfrm>
          <a:prstGeom prst="rect">
            <a:avLst/>
          </a:prstGeom>
          <a:solidFill>
            <a:srgbClr val="1C3F94"/>
          </a:solidFill>
          <a:ln>
            <a:solidFill>
              <a:srgbClr val="1C3F9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dirty="0"/>
          </a:p>
        </p:txBody>
      </p:sp>
    </p:spTree>
    <p:extLst>
      <p:ext uri="{BB962C8B-B14F-4D97-AF65-F5344CB8AC3E}">
        <p14:creationId xmlns:p14="http://schemas.microsoft.com/office/powerpoint/2010/main" val="3831260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14450" y="384572"/>
            <a:ext cx="6457950" cy="1103709"/>
          </a:xfrm>
        </p:spPr>
        <p:txBody>
          <a:bodyPr/>
          <a:lstStyle/>
          <a:p>
            <a:pPr eaLnBrk="1" hangingPunct="1"/>
            <a:r>
              <a:rPr lang="en-US" altLang="en-US" sz="3000">
                <a:latin typeface="Arial" panose="020B0604020202020204" pitchFamily="34" charset="0"/>
                <a:cs typeface="Arial" panose="020B0604020202020204" pitchFamily="34" charset="0"/>
              </a:rPr>
              <a:t>Type 2 Diabetes</a:t>
            </a:r>
            <a:r>
              <a:rPr lang="en-US" altLang="en-US" sz="3600">
                <a:latin typeface="Arial" panose="020B0604020202020204" pitchFamily="34" charset="0"/>
                <a:cs typeface="Arial" panose="020B0604020202020204" pitchFamily="34" charset="0"/>
              </a:rPr>
              <a:t/>
            </a:r>
            <a:br>
              <a:rPr lang="en-US" altLang="en-US" sz="3600">
                <a:latin typeface="Arial" panose="020B0604020202020204" pitchFamily="34" charset="0"/>
                <a:cs typeface="Arial" panose="020B0604020202020204" pitchFamily="34" charset="0"/>
              </a:rPr>
            </a:br>
            <a:r>
              <a:rPr lang="en-US" altLang="en-US" sz="2100">
                <a:latin typeface="Arial" panose="020B0604020202020204" pitchFamily="34" charset="0"/>
                <a:cs typeface="Arial" panose="020B0604020202020204" pitchFamily="34" charset="0"/>
              </a:rPr>
              <a:t>Common Signs and Symptoms</a:t>
            </a:r>
            <a:endParaRPr lang="en-US" altLang="en-US" sz="2100"/>
          </a:p>
        </p:txBody>
      </p:sp>
      <p:sp>
        <p:nvSpPr>
          <p:cNvPr id="8195" name="Rectangle 5"/>
          <p:cNvSpPr txBox="1">
            <a:spLocks noChangeArrowheads="1"/>
          </p:cNvSpPr>
          <p:nvPr/>
        </p:nvSpPr>
        <p:spPr bwMode="auto">
          <a:xfrm>
            <a:off x="2000250" y="1714500"/>
            <a:ext cx="49720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tx1"/>
                </a:solidFill>
                <a:latin typeface="Adobe Garamond Pro" pitchFamily="18" charset="0"/>
              </a:defRPr>
            </a:lvl1pPr>
            <a:lvl2pPr marL="742950" indent="-285750">
              <a:spcBef>
                <a:spcPct val="20000"/>
              </a:spcBef>
              <a:defRPr sz="2200">
                <a:solidFill>
                  <a:schemeClr val="tx1"/>
                </a:solidFill>
                <a:latin typeface="Adobe Garamond Pro" pitchFamily="18" charset="0"/>
              </a:defRPr>
            </a:lvl2pPr>
            <a:lvl3pPr marL="1143000" indent="-228600">
              <a:spcBef>
                <a:spcPct val="20000"/>
              </a:spcBef>
              <a:defRPr sz="2000">
                <a:solidFill>
                  <a:schemeClr val="tx1"/>
                </a:solidFill>
                <a:latin typeface="Adobe Garamond Pro" pitchFamily="18" charset="0"/>
              </a:defRPr>
            </a:lvl3pPr>
            <a:lvl4pPr marL="1600200" indent="-228600">
              <a:spcBef>
                <a:spcPct val="20000"/>
              </a:spcBef>
              <a:defRPr>
                <a:solidFill>
                  <a:schemeClr val="tx1"/>
                </a:solidFill>
                <a:latin typeface="Adobe Garamond Pro" pitchFamily="18" charset="0"/>
              </a:defRPr>
            </a:lvl4pPr>
            <a:lvl5pPr marL="2057400" indent="-228600">
              <a:spcBef>
                <a:spcPct val="20000"/>
              </a:spcBef>
              <a:defRPr sz="1600">
                <a:solidFill>
                  <a:schemeClr val="tx1"/>
                </a:solidFill>
                <a:latin typeface="Adobe Garamond Pro" pitchFamily="18" charset="0"/>
              </a:defRPr>
            </a:lvl5pPr>
            <a:lvl6pPr marL="2514600" indent="-228600" eaLnBrk="0" fontAlgn="base" hangingPunct="0">
              <a:spcBef>
                <a:spcPct val="20000"/>
              </a:spcBef>
              <a:spcAft>
                <a:spcPct val="0"/>
              </a:spcAft>
              <a:defRPr sz="1600">
                <a:solidFill>
                  <a:schemeClr val="tx1"/>
                </a:solidFill>
                <a:latin typeface="Adobe Garamond Pro" pitchFamily="18" charset="0"/>
              </a:defRPr>
            </a:lvl6pPr>
            <a:lvl7pPr marL="2971800" indent="-228600" eaLnBrk="0" fontAlgn="base" hangingPunct="0">
              <a:spcBef>
                <a:spcPct val="20000"/>
              </a:spcBef>
              <a:spcAft>
                <a:spcPct val="0"/>
              </a:spcAft>
              <a:defRPr sz="1600">
                <a:solidFill>
                  <a:schemeClr val="tx1"/>
                </a:solidFill>
                <a:latin typeface="Adobe Garamond Pro" pitchFamily="18" charset="0"/>
              </a:defRPr>
            </a:lvl7pPr>
            <a:lvl8pPr marL="3429000" indent="-228600" eaLnBrk="0" fontAlgn="base" hangingPunct="0">
              <a:spcBef>
                <a:spcPct val="20000"/>
              </a:spcBef>
              <a:spcAft>
                <a:spcPct val="0"/>
              </a:spcAft>
              <a:defRPr sz="1600">
                <a:solidFill>
                  <a:schemeClr val="tx1"/>
                </a:solidFill>
                <a:latin typeface="Adobe Garamond Pro" pitchFamily="18" charset="0"/>
              </a:defRPr>
            </a:lvl8pPr>
            <a:lvl9pPr marL="3886200" indent="-228600" eaLnBrk="0" fontAlgn="base" hangingPunct="0">
              <a:spcBef>
                <a:spcPct val="20000"/>
              </a:spcBef>
              <a:spcAft>
                <a:spcPct val="0"/>
              </a:spcAft>
              <a:defRPr sz="1600">
                <a:solidFill>
                  <a:schemeClr val="tx1"/>
                </a:solidFill>
                <a:latin typeface="Adobe Garamond Pro" pitchFamily="18" charset="0"/>
              </a:defRPr>
            </a:lvl9pPr>
          </a:lstStyle>
          <a:p>
            <a:pPr eaLnBrk="1" hangingPunct="1">
              <a:lnSpc>
                <a:spcPct val="80000"/>
              </a:lnSpc>
              <a:buFontTx/>
              <a:buChar char="•"/>
            </a:pPr>
            <a:r>
              <a:rPr lang="en-US" altLang="en-US" sz="1800">
                <a:latin typeface="Arial" panose="020B0604020202020204" pitchFamily="34" charset="0"/>
                <a:cs typeface="Arial" panose="020B0604020202020204" pitchFamily="34" charset="0"/>
              </a:rPr>
              <a:t>Urinating a lot</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Feeling very thirsty</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Feeling hungry all the time</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Feeling tired</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Blurred vision</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Frequent infections or slow healing</a:t>
            </a:r>
          </a:p>
          <a:p>
            <a:pPr eaLnBrk="1" hangingPunct="1">
              <a:lnSpc>
                <a:spcPct val="80000"/>
              </a:lnSpc>
              <a:buFontTx/>
              <a:buChar char="•"/>
            </a:pPr>
            <a:r>
              <a:rPr lang="en-US" altLang="en-US" sz="1800">
                <a:latin typeface="Arial" panose="020B0604020202020204" pitchFamily="34" charset="0"/>
                <a:cs typeface="Arial" panose="020B0604020202020204" pitchFamily="34" charset="0"/>
              </a:rPr>
              <a:t>Tingling, pain, or numbness in hands or feet</a:t>
            </a:r>
          </a:p>
        </p:txBody>
      </p:sp>
      <p:sp>
        <p:nvSpPr>
          <p:cNvPr id="4" name="Rectangle 3"/>
          <p:cNvSpPr/>
          <p:nvPr/>
        </p:nvSpPr>
        <p:spPr>
          <a:xfrm>
            <a:off x="1143000" y="0"/>
            <a:ext cx="6858000" cy="114300"/>
          </a:xfrm>
          <a:prstGeom prst="rect">
            <a:avLst/>
          </a:prstGeom>
          <a:solidFill>
            <a:srgbClr val="1C3F94"/>
          </a:solidFill>
          <a:ln>
            <a:solidFill>
              <a:srgbClr val="1C3F9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dirty="0"/>
          </a:p>
        </p:txBody>
      </p:sp>
    </p:spTree>
    <p:extLst>
      <p:ext uri="{BB962C8B-B14F-4D97-AF65-F5344CB8AC3E}">
        <p14:creationId xmlns:p14="http://schemas.microsoft.com/office/powerpoint/2010/main" val="2868398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457200" y="62541"/>
            <a:ext cx="8229600" cy="857250"/>
          </a:xfrm>
        </p:spPr>
        <p:txBody>
          <a:bodyPr/>
          <a:lstStyle/>
          <a:p>
            <a:r>
              <a:rPr lang="en-US" dirty="0" smtClean="0"/>
              <a:t>What are your digits?</a:t>
            </a:r>
            <a:endParaRPr lang="en-US" dirty="0"/>
          </a:p>
        </p:txBody>
      </p:sp>
      <p:sp>
        <p:nvSpPr>
          <p:cNvPr id="3" name="Content Placeholder 2"/>
          <p:cNvSpPr>
            <a:spLocks noGrp="1"/>
          </p:cNvSpPr>
          <p:nvPr>
            <p:ph idx="1"/>
          </p:nvPr>
        </p:nvSpPr>
        <p:spPr>
          <a:xfrm>
            <a:off x="3567953" y="833420"/>
            <a:ext cx="5746377" cy="3394472"/>
          </a:xfrm>
        </p:spPr>
        <p:txBody>
          <a:bodyPr>
            <a:normAutofit/>
          </a:bodyPr>
          <a:lstStyle/>
          <a:p>
            <a:r>
              <a:rPr lang="en-US" sz="2800" dirty="0" smtClean="0"/>
              <a:t>High blood pressure is a risk factor for heart attack and stroke.</a:t>
            </a:r>
          </a:p>
          <a:p>
            <a:r>
              <a:rPr lang="en-US" sz="2800" dirty="0" smtClean="0"/>
              <a:t>Knowing your blood pressure can help you maintain overall health.</a:t>
            </a:r>
          </a:p>
          <a:p>
            <a:r>
              <a:rPr lang="en-US" sz="2800" dirty="0" smtClean="0"/>
              <a:t>Come in to get your blood pressure checked by a nurse.</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2" y="1186643"/>
            <a:ext cx="3524416" cy="2343362"/>
          </a:xfrm>
          <a:prstGeom prst="rect">
            <a:avLst/>
          </a:prstGeom>
        </p:spPr>
      </p:pic>
    </p:spTree>
    <p:extLst>
      <p:ext uri="{BB962C8B-B14F-4D97-AF65-F5344CB8AC3E}">
        <p14:creationId xmlns:p14="http://schemas.microsoft.com/office/powerpoint/2010/main" val="2867745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2"/>
          <p:cNvSpPr>
            <a:spLocks noGrp="1"/>
          </p:cNvSpPr>
          <p:nvPr>
            <p:ph type="title"/>
          </p:nvPr>
        </p:nvSpPr>
        <p:spPr/>
        <p:txBody>
          <a:bodyPr>
            <a:normAutofit/>
          </a:bodyPr>
          <a:lstStyle/>
          <a:p>
            <a:r>
              <a:rPr lang="en-US" dirty="0" smtClean="0"/>
              <a:t>Got Women’s Health Questions? </a:t>
            </a:r>
            <a:endParaRPr lang="en-US" dirty="0"/>
          </a:p>
        </p:txBody>
      </p:sp>
      <p:sp>
        <p:nvSpPr>
          <p:cNvPr id="5" name="Content Placeholder 4"/>
          <p:cNvSpPr>
            <a:spLocks noGrp="1"/>
          </p:cNvSpPr>
          <p:nvPr>
            <p:ph idx="1"/>
          </p:nvPr>
        </p:nvSpPr>
        <p:spPr/>
        <p:txBody>
          <a:bodyPr/>
          <a:lstStyle/>
          <a:p>
            <a:r>
              <a:rPr lang="en-US" dirty="0" smtClean="0"/>
              <a:t>Who needs the HPV vaccine?</a:t>
            </a:r>
          </a:p>
          <a:p>
            <a:endParaRPr lang="en-US" dirty="0" smtClean="0"/>
          </a:p>
          <a:p>
            <a:r>
              <a:rPr lang="en-US" dirty="0" smtClean="0"/>
              <a:t>How often should I get a Pap smear?</a:t>
            </a:r>
          </a:p>
          <a:p>
            <a:endParaRPr lang="en-US" dirty="0" smtClean="0"/>
          </a:p>
          <a:p>
            <a:r>
              <a:rPr lang="en-US" dirty="0" smtClean="0"/>
              <a:t>At what age should I get a mammogram?</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7490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2"/>
          <p:cNvSpPr>
            <a:spLocks noGrp="1"/>
          </p:cNvSpPr>
          <p:nvPr>
            <p:ph type="title"/>
          </p:nvPr>
        </p:nvSpPr>
        <p:spPr/>
        <p:txBody>
          <a:bodyPr>
            <a:normAutofit fontScale="90000"/>
          </a:bodyPr>
          <a:lstStyle/>
          <a:p>
            <a:r>
              <a:rPr lang="en-US" dirty="0" smtClean="0"/>
              <a:t>We’ve Got Women’s Health Answers </a:t>
            </a:r>
            <a:endParaRPr lang="en-US" dirty="0"/>
          </a:p>
        </p:txBody>
      </p:sp>
      <p:sp>
        <p:nvSpPr>
          <p:cNvPr id="5" name="Content Placeholder 4"/>
          <p:cNvSpPr>
            <a:spLocks noGrp="1"/>
          </p:cNvSpPr>
          <p:nvPr>
            <p:ph idx="1"/>
          </p:nvPr>
        </p:nvSpPr>
        <p:spPr>
          <a:xfrm>
            <a:off x="457200" y="914400"/>
            <a:ext cx="3370729" cy="3680223"/>
          </a:xfrm>
        </p:spPr>
        <p:txBody>
          <a:bodyPr>
            <a:normAutofit fontScale="92500" lnSpcReduction="10000"/>
          </a:bodyPr>
          <a:lstStyle/>
          <a:p>
            <a:r>
              <a:rPr lang="en-US" dirty="0" smtClean="0"/>
              <a:t>Come in to talk with a certified nurse midwife about women’s preventive health guidelines to stay a Well Woman at any age.</a:t>
            </a:r>
          </a:p>
          <a:p>
            <a:endParaRPr lang="en-US"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565" y="1030821"/>
            <a:ext cx="4379939" cy="2411626"/>
          </a:xfrm>
          <a:prstGeom prst="rect">
            <a:avLst/>
          </a:prstGeom>
        </p:spPr>
      </p:pic>
    </p:spTree>
    <p:extLst>
      <p:ext uri="{BB962C8B-B14F-4D97-AF65-F5344CB8AC3E}">
        <p14:creationId xmlns:p14="http://schemas.microsoft.com/office/powerpoint/2010/main" val="148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553" y="918509"/>
            <a:ext cx="4175088" cy="2676339"/>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Let Your Colors Show</a:t>
            </a:r>
            <a:endParaRPr lang="en-US" dirty="0"/>
          </a:p>
        </p:txBody>
      </p:sp>
      <p:sp>
        <p:nvSpPr>
          <p:cNvPr id="3" name="Content Placeholder 2"/>
          <p:cNvSpPr>
            <a:spLocks noGrp="1"/>
          </p:cNvSpPr>
          <p:nvPr>
            <p:ph idx="1"/>
          </p:nvPr>
        </p:nvSpPr>
        <p:spPr>
          <a:xfrm>
            <a:off x="457200" y="1200151"/>
            <a:ext cx="4482353" cy="2842931"/>
          </a:xfrm>
        </p:spPr>
        <p:txBody>
          <a:bodyPr>
            <a:normAutofit lnSpcReduction="10000"/>
          </a:bodyPr>
          <a:lstStyle/>
          <a:p>
            <a:pPr marL="0" indent="0">
              <a:buNone/>
            </a:pPr>
            <a:r>
              <a:rPr lang="en-US" dirty="0" smtClean="0"/>
              <a:t>When you vary the colors of veggies on your plate, you add more nutrients. Mix your greens, yellows and red veggies for the healthiest eating. </a:t>
            </a:r>
            <a:endParaRPr lang="en-US" dirty="0"/>
          </a:p>
        </p:txBody>
      </p:sp>
    </p:spTree>
    <p:extLst>
      <p:ext uri="{BB962C8B-B14F-4D97-AF65-F5344CB8AC3E}">
        <p14:creationId xmlns:p14="http://schemas.microsoft.com/office/powerpoint/2010/main" val="1370029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162" y="1014787"/>
            <a:ext cx="2560544" cy="2989812"/>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Sweet Treats</a:t>
            </a:r>
            <a:endParaRPr lang="en-US" dirty="0"/>
          </a:p>
        </p:txBody>
      </p:sp>
      <p:sp>
        <p:nvSpPr>
          <p:cNvPr id="3" name="Content Placeholder 2"/>
          <p:cNvSpPr>
            <a:spLocks noGrp="1"/>
          </p:cNvSpPr>
          <p:nvPr>
            <p:ph idx="1"/>
          </p:nvPr>
        </p:nvSpPr>
        <p:spPr>
          <a:xfrm>
            <a:off x="457200" y="1200151"/>
            <a:ext cx="6481482" cy="2941370"/>
          </a:xfrm>
        </p:spPr>
        <p:txBody>
          <a:bodyPr>
            <a:normAutofit fontScale="85000" lnSpcReduction="10000"/>
          </a:bodyPr>
          <a:lstStyle/>
          <a:p>
            <a:r>
              <a:rPr lang="en-US" dirty="0" smtClean="0"/>
              <a:t>Fruit makes an excellent snack or dessert</a:t>
            </a:r>
          </a:p>
          <a:p>
            <a:endParaRPr lang="en-US" dirty="0"/>
          </a:p>
          <a:p>
            <a:r>
              <a:rPr lang="en-US" dirty="0" smtClean="0"/>
              <a:t>Tip: If you generally hit the vending machine in the afternoon, keep dried fruits that will last like apricots or raisins with you at work, so you can have a healthy treat instead. </a:t>
            </a:r>
            <a:endParaRPr lang="en-US" dirty="0"/>
          </a:p>
        </p:txBody>
      </p:sp>
    </p:spTree>
    <p:extLst>
      <p:ext uri="{BB962C8B-B14F-4D97-AF65-F5344CB8AC3E}">
        <p14:creationId xmlns:p14="http://schemas.microsoft.com/office/powerpoint/2010/main" val="3798944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Nuts to You!</a:t>
            </a:r>
            <a:endParaRPr lang="en-US" dirty="0"/>
          </a:p>
        </p:txBody>
      </p:sp>
      <p:sp>
        <p:nvSpPr>
          <p:cNvPr id="3" name="Content Placeholder 2"/>
          <p:cNvSpPr>
            <a:spLocks noGrp="1"/>
          </p:cNvSpPr>
          <p:nvPr>
            <p:ph idx="1"/>
          </p:nvPr>
        </p:nvSpPr>
        <p:spPr>
          <a:xfrm>
            <a:off x="3281079" y="1357944"/>
            <a:ext cx="5755345" cy="2469985"/>
          </a:xfrm>
        </p:spPr>
        <p:txBody>
          <a:bodyPr>
            <a:normAutofit fontScale="70000" lnSpcReduction="20000"/>
          </a:bodyPr>
          <a:lstStyle/>
          <a:p>
            <a:r>
              <a:rPr lang="en-US" dirty="0" smtClean="0"/>
              <a:t>Munch a handful of nuts for a burst of energy – they’re packed with protein.</a:t>
            </a:r>
          </a:p>
          <a:p>
            <a:r>
              <a:rPr lang="en-US" dirty="0" smtClean="0"/>
              <a:t>Nuts are rich in Omega-3 for heart health.</a:t>
            </a:r>
          </a:p>
          <a:p>
            <a:r>
              <a:rPr lang="en-US" dirty="0" smtClean="0"/>
              <a:t>Just 100 calories of nuts in the morning can prevent you from taking in 75 empty calories later in the day, because nuts are high in fiber to help you feel full.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01" y="1105743"/>
            <a:ext cx="2841199" cy="2520763"/>
          </a:xfrm>
          <a:prstGeom prst="rect">
            <a:avLst/>
          </a:prstGeom>
        </p:spPr>
      </p:pic>
    </p:spTree>
    <p:extLst>
      <p:ext uri="{BB962C8B-B14F-4D97-AF65-F5344CB8AC3E}">
        <p14:creationId xmlns:p14="http://schemas.microsoft.com/office/powerpoint/2010/main" val="195915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457200" y="116332"/>
            <a:ext cx="8229600" cy="857250"/>
          </a:xfrm>
        </p:spPr>
        <p:txBody>
          <a:bodyPr>
            <a:normAutofit fontScale="90000"/>
          </a:bodyPr>
          <a:lstStyle/>
          <a:p>
            <a:r>
              <a:rPr lang="en-US" dirty="0" smtClean="0"/>
              <a:t>Eat Your Calories – Don’t Drink Them</a:t>
            </a:r>
            <a:endParaRPr lang="en-US" dirty="0"/>
          </a:p>
        </p:txBody>
      </p:sp>
      <p:sp>
        <p:nvSpPr>
          <p:cNvPr id="3" name="Content Placeholder 2"/>
          <p:cNvSpPr>
            <a:spLocks noGrp="1"/>
          </p:cNvSpPr>
          <p:nvPr>
            <p:ph idx="1"/>
          </p:nvPr>
        </p:nvSpPr>
        <p:spPr>
          <a:xfrm>
            <a:off x="2985248" y="1021973"/>
            <a:ext cx="6158752" cy="2989941"/>
          </a:xfrm>
        </p:spPr>
        <p:txBody>
          <a:bodyPr>
            <a:normAutofit fontScale="85000" lnSpcReduction="20000"/>
          </a:bodyPr>
          <a:lstStyle/>
          <a:p>
            <a:r>
              <a:rPr lang="en-US" dirty="0" smtClean="0"/>
              <a:t>Sugar-sweetened drinks are linked to obesity, Type 2 diabetes and heart disease.</a:t>
            </a:r>
          </a:p>
          <a:p>
            <a:r>
              <a:rPr lang="en-US" dirty="0" smtClean="0"/>
              <a:t>Even some fruit juices have added sugar, so eat fruit instead-- plus you’ll get fiber.</a:t>
            </a:r>
          </a:p>
          <a:p>
            <a:r>
              <a:rPr lang="en-US" dirty="0" smtClean="0"/>
              <a:t>Just cutting back on the number of sodas consumed in a week can have health benefits.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88" y="1402810"/>
            <a:ext cx="2588738" cy="1770697"/>
          </a:xfrm>
          <a:prstGeom prst="rect">
            <a:avLst/>
          </a:prstGeom>
        </p:spPr>
      </p:pic>
    </p:spTree>
    <p:extLst>
      <p:ext uri="{BB962C8B-B14F-4D97-AF65-F5344CB8AC3E}">
        <p14:creationId xmlns:p14="http://schemas.microsoft.com/office/powerpoint/2010/main" val="341361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p:txBody>
          <a:bodyPr/>
          <a:lstStyle/>
          <a:p>
            <a:r>
              <a:rPr lang="en-US" dirty="0" smtClean="0"/>
              <a:t>Hydration/Hydration/Hydration</a:t>
            </a:r>
            <a:endParaRPr lang="en-US" dirty="0"/>
          </a:p>
        </p:txBody>
      </p:sp>
      <p:sp>
        <p:nvSpPr>
          <p:cNvPr id="3" name="Content Placeholder 2"/>
          <p:cNvSpPr>
            <a:spLocks noGrp="1"/>
          </p:cNvSpPr>
          <p:nvPr>
            <p:ph idx="1"/>
          </p:nvPr>
        </p:nvSpPr>
        <p:spPr>
          <a:xfrm>
            <a:off x="457200" y="1062109"/>
            <a:ext cx="6795247" cy="3079412"/>
          </a:xfrm>
        </p:spPr>
        <p:txBody>
          <a:bodyPr>
            <a:normAutofit fontScale="92500"/>
          </a:bodyPr>
          <a:lstStyle/>
          <a:p>
            <a:r>
              <a:rPr lang="en-US" dirty="0" smtClean="0"/>
              <a:t>Las Vegas temperature in July averages 104 degrees, so drink water to stay hydrated.</a:t>
            </a:r>
          </a:p>
          <a:p>
            <a:endParaRPr lang="en-US" dirty="0"/>
          </a:p>
          <a:p>
            <a:r>
              <a:rPr lang="en-US" dirty="0" smtClean="0"/>
              <a:t>Dehydration happens fast -- don’t wait until you feel thirsty to drink water.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447" y="1443317"/>
            <a:ext cx="1048108" cy="1718985"/>
          </a:xfrm>
          <a:prstGeom prst="rect">
            <a:avLst/>
          </a:prstGeom>
        </p:spPr>
      </p:pic>
    </p:spTree>
    <p:extLst>
      <p:ext uri="{BB962C8B-B14F-4D97-AF65-F5344CB8AC3E}">
        <p14:creationId xmlns:p14="http://schemas.microsoft.com/office/powerpoint/2010/main" val="30412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457200" y="89438"/>
            <a:ext cx="8229600" cy="857250"/>
          </a:xfrm>
        </p:spPr>
        <p:txBody>
          <a:bodyPr/>
          <a:lstStyle/>
          <a:p>
            <a:r>
              <a:rPr lang="en-US" dirty="0" smtClean="0"/>
              <a:t>Make Mine a Triple</a:t>
            </a:r>
            <a:endParaRPr lang="en-US" dirty="0"/>
          </a:p>
        </p:txBody>
      </p:sp>
      <p:sp>
        <p:nvSpPr>
          <p:cNvPr id="3" name="Content Placeholder 2"/>
          <p:cNvSpPr>
            <a:spLocks noGrp="1"/>
          </p:cNvSpPr>
          <p:nvPr>
            <p:ph idx="1"/>
          </p:nvPr>
        </p:nvSpPr>
        <p:spPr>
          <a:xfrm>
            <a:off x="3352800" y="930617"/>
            <a:ext cx="5665694" cy="3394472"/>
          </a:xfrm>
        </p:spPr>
        <p:txBody>
          <a:bodyPr>
            <a:normAutofit fontScale="92500" lnSpcReduction="10000"/>
          </a:bodyPr>
          <a:lstStyle/>
          <a:p>
            <a:r>
              <a:rPr lang="en-US" dirty="0" smtClean="0"/>
              <a:t>Double the amount of water you drink at home to avoid dehydration in the Vegas heat.</a:t>
            </a:r>
          </a:p>
          <a:p>
            <a:endParaRPr lang="en-US" dirty="0"/>
          </a:p>
          <a:p>
            <a:r>
              <a:rPr lang="en-US" dirty="0" smtClean="0"/>
              <a:t>Alcohol dehydrates, so if you’re hitting the bars, triple the amount of water you drink.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83" y="1343347"/>
            <a:ext cx="2817813" cy="2254250"/>
          </a:xfrm>
          <a:prstGeom prst="rect">
            <a:avLst/>
          </a:prstGeom>
        </p:spPr>
      </p:pic>
    </p:spTree>
    <p:extLst>
      <p:ext uri="{BB962C8B-B14F-4D97-AF65-F5344CB8AC3E}">
        <p14:creationId xmlns:p14="http://schemas.microsoft.com/office/powerpoint/2010/main" val="3439320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2" name="Title 1"/>
          <p:cNvSpPr>
            <a:spLocks noGrp="1"/>
          </p:cNvSpPr>
          <p:nvPr>
            <p:ph type="title"/>
          </p:nvPr>
        </p:nvSpPr>
        <p:spPr>
          <a:xfrm>
            <a:off x="457200" y="-209"/>
            <a:ext cx="8229600" cy="857250"/>
          </a:xfrm>
        </p:spPr>
        <p:txBody>
          <a:bodyPr/>
          <a:lstStyle/>
          <a:p>
            <a:r>
              <a:rPr lang="en-US" dirty="0" smtClean="0"/>
              <a:t>Sun Safety</a:t>
            </a:r>
            <a:endParaRPr lang="en-US" dirty="0"/>
          </a:p>
        </p:txBody>
      </p:sp>
      <p:sp>
        <p:nvSpPr>
          <p:cNvPr id="3" name="Content Placeholder 2"/>
          <p:cNvSpPr>
            <a:spLocks noGrp="1"/>
          </p:cNvSpPr>
          <p:nvPr>
            <p:ph idx="1"/>
          </p:nvPr>
        </p:nvSpPr>
        <p:spPr>
          <a:xfrm>
            <a:off x="-1" y="832597"/>
            <a:ext cx="7324166" cy="3394472"/>
          </a:xfrm>
        </p:spPr>
        <p:txBody>
          <a:bodyPr/>
          <a:lstStyle/>
          <a:p>
            <a:r>
              <a:rPr lang="en-US" dirty="0" smtClean="0"/>
              <a:t>UV radiation is linked to skin cancer and premature skin aging, so use sun protection between 10 a.m. and 4 p.m.</a:t>
            </a:r>
          </a:p>
          <a:p>
            <a:r>
              <a:rPr lang="en-US" dirty="0" smtClean="0"/>
              <a:t>Wear a hat with wide brim to cover your face/neck.</a:t>
            </a:r>
          </a:p>
          <a:p>
            <a:r>
              <a:rPr lang="en-US" dirty="0" smtClean="0"/>
              <a:t>Use sunscreen with SPF 15 or higher.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143" y="565853"/>
            <a:ext cx="2108857" cy="2106177"/>
          </a:xfrm>
          <a:prstGeom prst="rect">
            <a:avLst/>
          </a:prstGeom>
        </p:spPr>
      </p:pic>
    </p:spTree>
    <p:extLst>
      <p:ext uri="{BB962C8B-B14F-4D97-AF65-F5344CB8AC3E}">
        <p14:creationId xmlns:p14="http://schemas.microsoft.com/office/powerpoint/2010/main" val="3950995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874</Words>
  <Application>Microsoft Office PowerPoint</Application>
  <PresentationFormat>On-screen Show (16:9)</PresentationFormat>
  <Paragraphs>103</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Keep It Simple</vt:lpstr>
      <vt:lpstr>Let Your Colors Show</vt:lpstr>
      <vt:lpstr>Sweet Treats</vt:lpstr>
      <vt:lpstr>Nuts to You!</vt:lpstr>
      <vt:lpstr>Eat Your Calories – Don’t Drink Them</vt:lpstr>
      <vt:lpstr>Hydration/Hydration/Hydration</vt:lpstr>
      <vt:lpstr>Make Mine a Triple</vt:lpstr>
      <vt:lpstr>Sun Safety</vt:lpstr>
      <vt:lpstr>Sunscreen! Get your sunscreen here!</vt:lpstr>
      <vt:lpstr>Everyone can exercise</vt:lpstr>
      <vt:lpstr>Step It Up!</vt:lpstr>
      <vt:lpstr>One small step for man, one great step for AFSCME</vt:lpstr>
      <vt:lpstr>A journey of 1,000 miles starts with one step</vt:lpstr>
      <vt:lpstr>Move More/Get Your Groove On</vt:lpstr>
      <vt:lpstr>Stay AFSCME Strong to Your Core</vt:lpstr>
      <vt:lpstr>PowerPoint Presentation</vt:lpstr>
      <vt:lpstr>Posture Counts</vt:lpstr>
      <vt:lpstr>Posture Counts</vt:lpstr>
      <vt:lpstr>Want to talk proper alignment &amp; movement? </vt:lpstr>
      <vt:lpstr>Stay on Top of It!</vt:lpstr>
      <vt:lpstr>Type 2 Diabetes: Are you at risk? Stop by for a risk assessment.</vt:lpstr>
      <vt:lpstr>Type 2 Diabetes Common Signs and Symptoms</vt:lpstr>
      <vt:lpstr>What are your digits?</vt:lpstr>
      <vt:lpstr>Got Women’s Health Questions? </vt:lpstr>
      <vt:lpstr>We’ve Got Women’s Health Answers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Sabrina2 AFSCME</dc:creator>
  <cp:lastModifiedBy>Sally Tyler</cp:lastModifiedBy>
  <cp:revision>27</cp:revision>
  <cp:lastPrinted>2016-07-13T20:28:13Z</cp:lastPrinted>
  <dcterms:created xsi:type="dcterms:W3CDTF">2016-05-17T19:12:07Z</dcterms:created>
  <dcterms:modified xsi:type="dcterms:W3CDTF">2016-07-14T15:12:16Z</dcterms:modified>
</cp:coreProperties>
</file>